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media/image2.svg" ContentType="image/svg+xml"/>
  <Override PartName="/ppt/media/image4.svg" ContentType="image/svg+xml"/>
  <Override PartName="/ppt/media/image6.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Lst>
  <p:sldSz cx="18288000" cy="10287000"/>
  <p:notesSz cx="6858000" cy="9144000"/>
  <p:embeddedFontLst>
    <p:embeddedFont>
      <p:font typeface="Muli Bold" panose="00000800000000000000"/>
      <p:bold r:id="rId40"/>
    </p:embeddedFont>
    <p:embeddedFont>
      <p:font typeface="Muli" panose="00000500000000000000"/>
      <p:regular r:id="rId41"/>
    </p:embeddedFont>
    <p:embeddedFont>
      <p:font typeface="Calibri" panose="020F0502020204030204" charset="0"/>
      <p:regular r:id="rId42"/>
      <p:bold r:id="rId43"/>
      <p:italic r:id="rId44"/>
      <p:boldItalic r:id="rId45"/>
    </p:embeddedFont>
    <p:embeddedFont>
      <p:font typeface="Arimo Bold" panose="020B0704020202020204"/>
      <p:bold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6" Type="http://schemas.openxmlformats.org/officeDocument/2006/relationships/font" Target="fonts/font7.fntdata"/><Relationship Id="rId45" Type="http://schemas.openxmlformats.org/officeDocument/2006/relationships/font" Target="fonts/font6.fntdata"/><Relationship Id="rId44" Type="http://schemas.openxmlformats.org/officeDocument/2006/relationships/font" Target="fonts/font5.fntdata"/><Relationship Id="rId43" Type="http://schemas.openxmlformats.org/officeDocument/2006/relationships/font" Target="fonts/font4.fntdata"/><Relationship Id="rId42" Type="http://schemas.openxmlformats.org/officeDocument/2006/relationships/font" Target="fonts/font3.fntdata"/><Relationship Id="rId41" Type="http://schemas.openxmlformats.org/officeDocument/2006/relationships/font" Target="fonts/font2.fntdata"/><Relationship Id="rId40" Type="http://schemas.openxmlformats.org/officeDocument/2006/relationships/font" Target="fonts/font1.fntdata"/><Relationship Id="rId4" Type="http://schemas.openxmlformats.org/officeDocument/2006/relationships/slide" Target="slides/slide2.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svg>
</file>

<file path=ppt/media/image5.png>
</file>

<file path=ppt/media/image6.sv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jpeg"/><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2.jpeg"/><Relationship Id="rId1" Type="http://schemas.openxmlformats.org/officeDocument/2006/relationships/image" Target="../media/image11.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2.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3.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4.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5.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6.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7.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8.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9.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svg"/><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sv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sv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sv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sv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38200" y="-1332865"/>
            <a:ext cx="18923635" cy="11546205"/>
          </a:xfrm>
          <a:custGeom>
            <a:avLst/>
            <a:gdLst/>
            <a:ahLst/>
            <a:cxnLst/>
            <a:rect l="l" t="t" r="r" b="b"/>
            <a:pathLst>
              <a:path w="25197411" h="10308032">
                <a:moveTo>
                  <a:pt x="0" y="0"/>
                </a:moveTo>
                <a:lnTo>
                  <a:pt x="25197411" y="0"/>
                </a:lnTo>
                <a:lnTo>
                  <a:pt x="25197411" y="10308031"/>
                </a:lnTo>
                <a:lnTo>
                  <a:pt x="0" y="10308031"/>
                </a:lnTo>
                <a:lnTo>
                  <a:pt x="0" y="0"/>
                </a:lnTo>
                <a:close/>
              </a:path>
            </a:pathLst>
          </a:custGeom>
          <a:blipFill>
            <a:blip r:embed="rId1">
              <a:alphaModFix amt="31000"/>
              <a:extLst>
                <a:ext uri="{96DAC541-7B7A-43D3-8B79-37D633B846F1}">
                  <asvg:svgBlip xmlns:asvg="http://schemas.microsoft.com/office/drawing/2016/SVG/main" r:embed="rId2"/>
                </a:ext>
              </a:extLst>
            </a:blip>
            <a:stretch>
              <a:fillRect/>
            </a:stretch>
          </a:blipFill>
        </p:spPr>
      </p:sp>
      <p:sp>
        <p:nvSpPr>
          <p:cNvPr id="3" name="TextBox 3"/>
          <p:cNvSpPr txBox="1"/>
          <p:nvPr/>
        </p:nvSpPr>
        <p:spPr>
          <a:xfrm>
            <a:off x="990600" y="3771900"/>
            <a:ext cx="16736060" cy="1873250"/>
          </a:xfrm>
          <a:prstGeom prst="rect">
            <a:avLst/>
          </a:prstGeom>
        </p:spPr>
        <p:txBody>
          <a:bodyPr lIns="0" tIns="0" rIns="0" bIns="0" rtlCol="0" anchor="t">
            <a:noAutofit/>
          </a:bodyPr>
          <a:lstStyle/>
          <a:p>
            <a:pPr algn="ctr">
              <a:lnSpc>
                <a:spcPts val="14445"/>
              </a:lnSpc>
            </a:pPr>
            <a:r>
              <a:rPr lang="en-US" sz="14445" b="1">
                <a:solidFill>
                  <a:srgbClr val="5BC298"/>
                </a:solidFill>
                <a:latin typeface="Agrandir Grand Heavy" panose="00000A07000000000000"/>
                <a:ea typeface="Agrandir Grand Heavy" panose="00000A07000000000000"/>
                <a:cs typeface="Agrandir Grand Heavy" panose="00000A07000000000000"/>
                <a:sym typeface="Agrandir Grand Heavy" panose="00000A07000000000000"/>
              </a:rPr>
              <a:t>WELCOME</a:t>
            </a:r>
            <a:endParaRPr lang="en-US" sz="14445" b="1">
              <a:solidFill>
                <a:srgbClr val="5BC298"/>
              </a:solidFill>
              <a:latin typeface="Agrandir Grand Heavy" panose="00000A07000000000000"/>
              <a:ea typeface="Agrandir Grand Heavy" panose="00000A07000000000000"/>
              <a:cs typeface="Agrandir Grand Heavy" panose="00000A07000000000000"/>
              <a:sym typeface="Agrandir Grand Heavy" panose="00000A07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070284" y="2223195"/>
            <a:ext cx="6428447" cy="7035105"/>
          </a:xfrm>
          <a:custGeom>
            <a:avLst/>
            <a:gdLst/>
            <a:ahLst/>
            <a:cxnLst/>
            <a:rect l="l" t="t" r="r" b="b"/>
            <a:pathLst>
              <a:path w="6428447" h="7035105">
                <a:moveTo>
                  <a:pt x="0" y="0"/>
                </a:moveTo>
                <a:lnTo>
                  <a:pt x="6428448" y="0"/>
                </a:lnTo>
                <a:lnTo>
                  <a:pt x="6428448" y="7035105"/>
                </a:lnTo>
                <a:lnTo>
                  <a:pt x="0" y="7035105"/>
                </a:lnTo>
                <a:lnTo>
                  <a:pt x="0" y="0"/>
                </a:lnTo>
                <a:close/>
              </a:path>
            </a:pathLst>
          </a:custGeom>
          <a:blipFill>
            <a:blip r:embed="rId1"/>
            <a:stretch>
              <a:fillRect/>
            </a:stretch>
          </a:blipFill>
        </p:spPr>
      </p:sp>
      <p:sp>
        <p:nvSpPr>
          <p:cNvPr id="3" name="Freeform 3"/>
          <p:cNvSpPr/>
          <p:nvPr/>
        </p:nvSpPr>
        <p:spPr>
          <a:xfrm>
            <a:off x="11266221" y="1224792"/>
            <a:ext cx="5691291" cy="8247963"/>
          </a:xfrm>
          <a:custGeom>
            <a:avLst/>
            <a:gdLst/>
            <a:ahLst/>
            <a:cxnLst/>
            <a:rect l="l" t="t" r="r" b="b"/>
            <a:pathLst>
              <a:path w="5691291" h="8247963">
                <a:moveTo>
                  <a:pt x="0" y="0"/>
                </a:moveTo>
                <a:lnTo>
                  <a:pt x="5691291" y="0"/>
                </a:lnTo>
                <a:lnTo>
                  <a:pt x="5691291" y="8247963"/>
                </a:lnTo>
                <a:lnTo>
                  <a:pt x="0" y="8247963"/>
                </a:lnTo>
                <a:lnTo>
                  <a:pt x="0" y="0"/>
                </a:lnTo>
                <a:close/>
              </a:path>
            </a:pathLst>
          </a:custGeom>
          <a:blipFill>
            <a:blip r:embed="rId2"/>
            <a:stretch>
              <a:fillRect/>
            </a:stretch>
          </a:blipFill>
        </p:spPr>
      </p:sp>
      <p:sp>
        <p:nvSpPr>
          <p:cNvPr id="4" name="TextBox 4"/>
          <p:cNvSpPr txBox="1"/>
          <p:nvPr/>
        </p:nvSpPr>
        <p:spPr>
          <a:xfrm>
            <a:off x="6389473" y="472430"/>
            <a:ext cx="3687802" cy="554902"/>
          </a:xfrm>
          <a:prstGeom prst="rect">
            <a:avLst/>
          </a:prstGeom>
        </p:spPr>
        <p:txBody>
          <a:bodyPr lIns="0" tIns="0" rIns="0" bIns="0" rtlCol="0" anchor="t">
            <a:spAutoFit/>
          </a:bodyPr>
          <a:lstStyle/>
          <a:p>
            <a:pPr algn="ctr">
              <a:lnSpc>
                <a:spcPts val="3470"/>
              </a:lnSpc>
            </a:pPr>
            <a:r>
              <a:rPr lang="en-US" sz="347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DIAGRAMS</a:t>
            </a:r>
            <a:endParaRPr lang="en-US" sz="347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5" name="TextBox 5"/>
          <p:cNvSpPr txBox="1"/>
          <p:nvPr/>
        </p:nvSpPr>
        <p:spPr>
          <a:xfrm>
            <a:off x="-3393493" y="1010884"/>
            <a:ext cx="12537493" cy="408765"/>
          </a:xfrm>
          <a:prstGeom prst="rect">
            <a:avLst/>
          </a:prstGeom>
        </p:spPr>
        <p:txBody>
          <a:bodyPr lIns="0" tIns="0" rIns="0" bIns="0" rtlCol="0" anchor="t">
            <a:spAutoFit/>
          </a:bodyPr>
          <a:lstStyle/>
          <a:p>
            <a:pPr algn="ctr">
              <a:lnSpc>
                <a:spcPts val="2595"/>
              </a:lnSpc>
            </a:pPr>
            <a:r>
              <a:rPr lang="en-US" sz="259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Use Case Diagram </a:t>
            </a:r>
            <a:endParaRPr lang="en-US" sz="259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028700"/>
            <a:ext cx="16230600" cy="8657752"/>
          </a:xfrm>
          <a:custGeom>
            <a:avLst/>
            <a:gdLst/>
            <a:ahLst/>
            <a:cxnLst/>
            <a:rect l="l" t="t" r="r" b="b"/>
            <a:pathLst>
              <a:path w="16230600" h="8657752">
                <a:moveTo>
                  <a:pt x="0" y="0"/>
                </a:moveTo>
                <a:lnTo>
                  <a:pt x="16230600" y="0"/>
                </a:lnTo>
                <a:lnTo>
                  <a:pt x="16230600" y="8657752"/>
                </a:lnTo>
                <a:lnTo>
                  <a:pt x="0" y="8657752"/>
                </a:lnTo>
                <a:lnTo>
                  <a:pt x="0" y="0"/>
                </a:lnTo>
                <a:close/>
              </a:path>
            </a:pathLst>
          </a:custGeom>
          <a:blipFill>
            <a:blip r:embed="rId1"/>
            <a:stretch>
              <a:fillRect/>
            </a:stretch>
          </a:blipFill>
        </p:spPr>
      </p:sp>
      <p:sp>
        <p:nvSpPr>
          <p:cNvPr id="3" name="TextBox 3"/>
          <p:cNvSpPr txBox="1"/>
          <p:nvPr/>
        </p:nvSpPr>
        <p:spPr>
          <a:xfrm>
            <a:off x="594473" y="786056"/>
            <a:ext cx="4102127" cy="466237"/>
          </a:xfrm>
          <a:prstGeom prst="rect">
            <a:avLst/>
          </a:prstGeom>
        </p:spPr>
        <p:txBody>
          <a:bodyPr lIns="0" tIns="0" rIns="0" bIns="0" rtlCol="0" anchor="t">
            <a:spAutoFit/>
          </a:bodyPr>
          <a:lstStyle/>
          <a:p>
            <a:pPr algn="ctr">
              <a:lnSpc>
                <a:spcPts val="2980"/>
              </a:lnSpc>
            </a:pPr>
            <a:r>
              <a:rPr lang="en-US" sz="2980"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ER Diagrams</a:t>
            </a:r>
            <a:endParaRPr lang="en-US" sz="2980"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650930" y="433427"/>
            <a:ext cx="8986140" cy="9633143"/>
          </a:xfrm>
          <a:custGeom>
            <a:avLst/>
            <a:gdLst/>
            <a:ahLst/>
            <a:cxnLst/>
            <a:rect l="l" t="t" r="r" b="b"/>
            <a:pathLst>
              <a:path w="8986140" h="9633143">
                <a:moveTo>
                  <a:pt x="0" y="0"/>
                </a:moveTo>
                <a:lnTo>
                  <a:pt x="8986140" y="0"/>
                </a:lnTo>
                <a:lnTo>
                  <a:pt x="8986140" y="9633143"/>
                </a:lnTo>
                <a:lnTo>
                  <a:pt x="0" y="9633143"/>
                </a:lnTo>
                <a:lnTo>
                  <a:pt x="0" y="0"/>
                </a:lnTo>
                <a:close/>
              </a:path>
            </a:pathLst>
          </a:custGeom>
          <a:blipFill>
            <a:blip r:embed="rId1"/>
            <a:stretch>
              <a:fillRect/>
            </a:stretch>
          </a:blipFill>
        </p:spPr>
      </p:sp>
      <p:sp>
        <p:nvSpPr>
          <p:cNvPr id="3" name="TextBox 3"/>
          <p:cNvSpPr txBox="1"/>
          <p:nvPr/>
        </p:nvSpPr>
        <p:spPr>
          <a:xfrm>
            <a:off x="6499039" y="188976"/>
            <a:ext cx="4102006" cy="469853"/>
          </a:xfrm>
          <a:prstGeom prst="rect">
            <a:avLst/>
          </a:prstGeom>
        </p:spPr>
        <p:txBody>
          <a:bodyPr lIns="0" tIns="0" rIns="0" bIns="0" rtlCol="0" anchor="t">
            <a:spAutoFit/>
          </a:bodyPr>
          <a:lstStyle/>
          <a:p>
            <a:pPr algn="ctr">
              <a:lnSpc>
                <a:spcPts val="2980"/>
              </a:lnSpc>
            </a:pPr>
            <a:r>
              <a:rPr lang="en-US" sz="2980" b="1">
                <a:solidFill>
                  <a:srgbClr val="008052"/>
                </a:solidFill>
                <a:latin typeface="Agrandir Wide Bold" panose="00000805000000000000"/>
                <a:ea typeface="Agrandir Wide Bold" panose="00000805000000000000"/>
                <a:cs typeface="Agrandir Wide Bold" panose="00000805000000000000"/>
                <a:sym typeface="Agrandir Wide Bold" panose="00000805000000000000"/>
              </a:rPr>
              <a:t>Class Diagram</a:t>
            </a:r>
            <a:endParaRPr lang="en-US" sz="2980" b="1">
              <a:solidFill>
                <a:srgbClr val="008052"/>
              </a:solidFill>
              <a:latin typeface="Agrandir Wide Bold" panose="00000805000000000000"/>
              <a:ea typeface="Agrandir Wide Bold" panose="00000805000000000000"/>
              <a:cs typeface="Agrandir Wide Bold" panose="00000805000000000000"/>
              <a:sym typeface="Agrandir Wide Bold" panose="0000080500000000000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851759" y="731064"/>
            <a:ext cx="5255198" cy="8983244"/>
          </a:xfrm>
          <a:custGeom>
            <a:avLst/>
            <a:gdLst/>
            <a:ahLst/>
            <a:cxnLst/>
            <a:rect l="l" t="t" r="r" b="b"/>
            <a:pathLst>
              <a:path w="5255198" h="8983244">
                <a:moveTo>
                  <a:pt x="0" y="0"/>
                </a:moveTo>
                <a:lnTo>
                  <a:pt x="5255197" y="0"/>
                </a:lnTo>
                <a:lnTo>
                  <a:pt x="5255197" y="8983244"/>
                </a:lnTo>
                <a:lnTo>
                  <a:pt x="0" y="8983244"/>
                </a:lnTo>
                <a:lnTo>
                  <a:pt x="0" y="0"/>
                </a:lnTo>
                <a:close/>
              </a:path>
            </a:pathLst>
          </a:custGeom>
          <a:blipFill>
            <a:blip r:embed="rId1"/>
            <a:stretch>
              <a:fillRect/>
            </a:stretch>
          </a:blipFill>
        </p:spPr>
      </p:sp>
      <p:sp>
        <p:nvSpPr>
          <p:cNvPr id="3" name="Freeform 3"/>
          <p:cNvSpPr/>
          <p:nvPr/>
        </p:nvSpPr>
        <p:spPr>
          <a:xfrm>
            <a:off x="1191160" y="1122813"/>
            <a:ext cx="8115300" cy="8199746"/>
          </a:xfrm>
          <a:custGeom>
            <a:avLst/>
            <a:gdLst/>
            <a:ahLst/>
            <a:cxnLst/>
            <a:rect l="l" t="t" r="r" b="b"/>
            <a:pathLst>
              <a:path w="8115300" h="8199746">
                <a:moveTo>
                  <a:pt x="0" y="0"/>
                </a:moveTo>
                <a:lnTo>
                  <a:pt x="8115300" y="0"/>
                </a:lnTo>
                <a:lnTo>
                  <a:pt x="8115300" y="8199746"/>
                </a:lnTo>
                <a:lnTo>
                  <a:pt x="0" y="8199746"/>
                </a:lnTo>
                <a:lnTo>
                  <a:pt x="0" y="0"/>
                </a:lnTo>
                <a:close/>
              </a:path>
            </a:pathLst>
          </a:custGeom>
          <a:blipFill>
            <a:blip r:embed="rId2"/>
            <a:stretch>
              <a:fillRect/>
            </a:stretch>
          </a:blipFill>
        </p:spPr>
      </p:sp>
      <p:sp>
        <p:nvSpPr>
          <p:cNvPr id="4" name="TextBox 4"/>
          <p:cNvSpPr txBox="1"/>
          <p:nvPr/>
        </p:nvSpPr>
        <p:spPr>
          <a:xfrm>
            <a:off x="5505384" y="692964"/>
            <a:ext cx="7602151" cy="633373"/>
          </a:xfrm>
          <a:prstGeom prst="rect">
            <a:avLst/>
          </a:prstGeom>
        </p:spPr>
        <p:txBody>
          <a:bodyPr lIns="0" tIns="0" rIns="0" bIns="0" rtlCol="0" anchor="t">
            <a:spAutoFit/>
          </a:bodyPr>
          <a:lstStyle/>
          <a:p>
            <a:pPr algn="ctr">
              <a:lnSpc>
                <a:spcPts val="3935"/>
              </a:lnSpc>
            </a:pPr>
            <a:r>
              <a:rPr lang="en-US" sz="39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Activity Daigram</a:t>
            </a:r>
            <a:endParaRPr lang="en-US" sz="39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91160" y="1714786"/>
            <a:ext cx="16230600" cy="6857428"/>
          </a:xfrm>
          <a:custGeom>
            <a:avLst/>
            <a:gdLst/>
            <a:ahLst/>
            <a:cxnLst/>
            <a:rect l="l" t="t" r="r" b="b"/>
            <a:pathLst>
              <a:path w="16230600" h="6857428">
                <a:moveTo>
                  <a:pt x="0" y="0"/>
                </a:moveTo>
                <a:lnTo>
                  <a:pt x="16230600" y="0"/>
                </a:lnTo>
                <a:lnTo>
                  <a:pt x="16230600" y="6857428"/>
                </a:lnTo>
                <a:lnTo>
                  <a:pt x="0" y="6857428"/>
                </a:lnTo>
                <a:lnTo>
                  <a:pt x="0" y="0"/>
                </a:lnTo>
                <a:close/>
              </a:path>
            </a:pathLst>
          </a:custGeom>
          <a:blipFill>
            <a:blip r:embed="rId1"/>
            <a:stretch>
              <a:fillRect/>
            </a:stretch>
          </a:blipFill>
        </p:spPr>
      </p:sp>
      <p:sp>
        <p:nvSpPr>
          <p:cNvPr id="3" name="TextBox 3"/>
          <p:cNvSpPr txBox="1"/>
          <p:nvPr/>
        </p:nvSpPr>
        <p:spPr>
          <a:xfrm>
            <a:off x="4917112" y="990600"/>
            <a:ext cx="7602151" cy="633373"/>
          </a:xfrm>
          <a:prstGeom prst="rect">
            <a:avLst/>
          </a:prstGeom>
        </p:spPr>
        <p:txBody>
          <a:bodyPr lIns="0" tIns="0" rIns="0" bIns="0" rtlCol="0" anchor="t">
            <a:spAutoFit/>
          </a:bodyPr>
          <a:lstStyle/>
          <a:p>
            <a:pPr algn="ctr">
              <a:lnSpc>
                <a:spcPts val="3935"/>
              </a:lnSpc>
            </a:pPr>
            <a:r>
              <a:rPr lang="en-US" sz="39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Deployment Daigram</a:t>
            </a:r>
            <a:endParaRPr lang="en-US" sz="39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46617" y="532472"/>
            <a:ext cx="16394766" cy="9222056"/>
          </a:xfrm>
          <a:custGeom>
            <a:avLst/>
            <a:gdLst/>
            <a:ahLst/>
            <a:cxnLst/>
            <a:rect l="l" t="t" r="r" b="b"/>
            <a:pathLst>
              <a:path w="16394766" h="9222056">
                <a:moveTo>
                  <a:pt x="0" y="0"/>
                </a:moveTo>
                <a:lnTo>
                  <a:pt x="16394766" y="0"/>
                </a:lnTo>
                <a:lnTo>
                  <a:pt x="16394766" y="9222056"/>
                </a:lnTo>
                <a:lnTo>
                  <a:pt x="0" y="9222056"/>
                </a:lnTo>
                <a:lnTo>
                  <a:pt x="0" y="0"/>
                </a:lnTo>
                <a:close/>
              </a:path>
            </a:pathLst>
          </a:custGeom>
          <a:blipFill>
            <a:blip r:embed="rId1"/>
            <a:stretch>
              <a:fillRect/>
            </a:stretch>
          </a:blipFill>
        </p:spPr>
      </p:sp>
      <p:sp>
        <p:nvSpPr>
          <p:cNvPr id="3" name="TextBox 3"/>
          <p:cNvSpPr txBox="1"/>
          <p:nvPr/>
        </p:nvSpPr>
        <p:spPr>
          <a:xfrm>
            <a:off x="-715537" y="-38100"/>
            <a:ext cx="18546511" cy="508235"/>
          </a:xfrm>
          <a:prstGeom prst="rect">
            <a:avLst/>
          </a:prstGeom>
        </p:spPr>
        <p:txBody>
          <a:bodyPr lIns="0" tIns="0" rIns="0" bIns="0" rtlCol="0" anchor="t">
            <a:spAutoFit/>
          </a:bodyPr>
          <a:lstStyle/>
          <a:p>
            <a:pPr algn="ctr">
              <a:lnSpc>
                <a:spcPts val="3135"/>
              </a:lnSpc>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USER  INTERFACE</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15389" y="-558174"/>
            <a:ext cx="13457222" cy="7569687"/>
          </a:xfrm>
          <a:custGeom>
            <a:avLst/>
            <a:gdLst/>
            <a:ahLst/>
            <a:cxnLst/>
            <a:rect l="l" t="t" r="r" b="b"/>
            <a:pathLst>
              <a:path w="13457222" h="7569687">
                <a:moveTo>
                  <a:pt x="0" y="0"/>
                </a:moveTo>
                <a:lnTo>
                  <a:pt x="13457222" y="0"/>
                </a:lnTo>
                <a:lnTo>
                  <a:pt x="13457222" y="7569687"/>
                </a:lnTo>
                <a:lnTo>
                  <a:pt x="0" y="7569687"/>
                </a:lnTo>
                <a:lnTo>
                  <a:pt x="0" y="0"/>
                </a:lnTo>
                <a:close/>
              </a:path>
            </a:pathLst>
          </a:custGeom>
          <a:blipFill>
            <a:blip r:embed="rId1"/>
            <a:stretch>
              <a:fillRect/>
            </a:stretch>
          </a:blipFill>
        </p:spPr>
      </p:sp>
      <p:sp>
        <p:nvSpPr>
          <p:cNvPr id="3" name="Freeform 3"/>
          <p:cNvSpPr/>
          <p:nvPr/>
        </p:nvSpPr>
        <p:spPr>
          <a:xfrm>
            <a:off x="2417194" y="7011513"/>
            <a:ext cx="13455417" cy="2799120"/>
          </a:xfrm>
          <a:custGeom>
            <a:avLst/>
            <a:gdLst/>
            <a:ahLst/>
            <a:cxnLst/>
            <a:rect l="l" t="t" r="r" b="b"/>
            <a:pathLst>
              <a:path w="13455417" h="2799120">
                <a:moveTo>
                  <a:pt x="0" y="0"/>
                </a:moveTo>
                <a:lnTo>
                  <a:pt x="13455417" y="0"/>
                </a:lnTo>
                <a:lnTo>
                  <a:pt x="13455417" y="2799120"/>
                </a:lnTo>
                <a:lnTo>
                  <a:pt x="0" y="2799120"/>
                </a:lnTo>
                <a:lnTo>
                  <a:pt x="0" y="0"/>
                </a:lnTo>
                <a:close/>
              </a:path>
            </a:pathLst>
          </a:custGeom>
          <a:blipFill>
            <a:blip r:embed="rId2"/>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558565"/>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sp>
        <p:nvSpPr>
          <p:cNvPr id="3" name="TextBox 3"/>
          <p:cNvSpPr txBox="1"/>
          <p:nvPr/>
        </p:nvSpPr>
        <p:spPr>
          <a:xfrm>
            <a:off x="5234344" y="520465"/>
            <a:ext cx="6795096"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Student  Login and Register</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098940" cy="10180654"/>
          </a:xfrm>
          <a:custGeom>
            <a:avLst/>
            <a:gdLst/>
            <a:ahLst/>
            <a:cxnLst/>
            <a:rect l="l" t="t" r="r" b="b"/>
            <a:pathLst>
              <a:path w="18098940" h="10180654">
                <a:moveTo>
                  <a:pt x="0" y="0"/>
                </a:moveTo>
                <a:lnTo>
                  <a:pt x="18098940" y="0"/>
                </a:lnTo>
                <a:lnTo>
                  <a:pt x="18098940" y="10180654"/>
                </a:lnTo>
                <a:lnTo>
                  <a:pt x="0" y="10180654"/>
                </a:lnTo>
                <a:lnTo>
                  <a:pt x="0" y="0"/>
                </a:lnTo>
                <a:close/>
              </a:path>
            </a:pathLst>
          </a:custGeom>
          <a:blipFill>
            <a:blip r:embed="rId1"/>
            <a:stretch>
              <a:fillRect/>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028700"/>
            <a:ext cx="15869510" cy="8229600"/>
          </a:xfrm>
          <a:custGeom>
            <a:avLst/>
            <a:gdLst/>
            <a:ahLst/>
            <a:cxnLst/>
            <a:rect l="l" t="t" r="r" b="b"/>
            <a:pathLst>
              <a:path w="15869510" h="8229600">
                <a:moveTo>
                  <a:pt x="0" y="0"/>
                </a:moveTo>
                <a:lnTo>
                  <a:pt x="15869510" y="0"/>
                </a:lnTo>
                <a:lnTo>
                  <a:pt x="15869510" y="8229600"/>
                </a:lnTo>
                <a:lnTo>
                  <a:pt x="0" y="8229600"/>
                </a:lnTo>
                <a:lnTo>
                  <a:pt x="0" y="0"/>
                </a:lnTo>
                <a:close/>
              </a:path>
            </a:pathLst>
          </a:custGeom>
          <a:blipFill>
            <a:blip r:embed="rId1"/>
            <a:stretch>
              <a:fillRect b="-8469"/>
            </a:stretch>
          </a:blipFill>
        </p:spPr>
      </p:sp>
      <p:sp>
        <p:nvSpPr>
          <p:cNvPr id="3" name="TextBox 3"/>
          <p:cNvSpPr txBox="1"/>
          <p:nvPr/>
        </p:nvSpPr>
        <p:spPr>
          <a:xfrm>
            <a:off x="6434156" y="520465"/>
            <a:ext cx="4861024"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student Dashboard</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0">
            <a:off x="2239982" y="6229142"/>
            <a:ext cx="13437835" cy="2188388"/>
            <a:chOff x="0" y="0"/>
            <a:chExt cx="3539183" cy="576366"/>
          </a:xfrm>
        </p:grpSpPr>
        <p:sp>
          <p:nvSpPr>
            <p:cNvPr id="3" name="Freeform 3"/>
            <p:cNvSpPr/>
            <p:nvPr/>
          </p:nvSpPr>
          <p:spPr>
            <a:xfrm>
              <a:off x="0" y="0"/>
              <a:ext cx="3539183" cy="576365"/>
            </a:xfrm>
            <a:custGeom>
              <a:avLst/>
              <a:gdLst/>
              <a:ahLst/>
              <a:cxnLst/>
              <a:rect l="l" t="t" r="r" b="b"/>
              <a:pathLst>
                <a:path w="3539183" h="576365">
                  <a:moveTo>
                    <a:pt x="29383" y="0"/>
                  </a:moveTo>
                  <a:lnTo>
                    <a:pt x="3509800" y="0"/>
                  </a:lnTo>
                  <a:cubicBezTo>
                    <a:pt x="3526028" y="0"/>
                    <a:pt x="3539183" y="13155"/>
                    <a:pt x="3539183" y="29383"/>
                  </a:cubicBezTo>
                  <a:lnTo>
                    <a:pt x="3539183" y="546983"/>
                  </a:lnTo>
                  <a:cubicBezTo>
                    <a:pt x="3539183" y="563210"/>
                    <a:pt x="3526028" y="576365"/>
                    <a:pt x="3509800" y="576365"/>
                  </a:cubicBezTo>
                  <a:lnTo>
                    <a:pt x="29383" y="576365"/>
                  </a:lnTo>
                  <a:cubicBezTo>
                    <a:pt x="13155" y="576365"/>
                    <a:pt x="0" y="563210"/>
                    <a:pt x="0" y="546983"/>
                  </a:cubicBezTo>
                  <a:lnTo>
                    <a:pt x="0" y="29383"/>
                  </a:lnTo>
                  <a:cubicBezTo>
                    <a:pt x="0" y="13155"/>
                    <a:pt x="13155" y="0"/>
                    <a:pt x="29383" y="0"/>
                  </a:cubicBezTo>
                  <a:close/>
                </a:path>
              </a:pathLst>
            </a:custGeom>
            <a:solidFill>
              <a:srgbClr val="D9FFEF"/>
            </a:solidFill>
          </p:spPr>
        </p:sp>
        <p:sp>
          <p:nvSpPr>
            <p:cNvPr id="4" name="TextBox 4"/>
            <p:cNvSpPr txBox="1"/>
            <p:nvPr/>
          </p:nvSpPr>
          <p:spPr>
            <a:xfrm>
              <a:off x="0" y="-47625"/>
              <a:ext cx="3539183" cy="623991"/>
            </a:xfrm>
            <a:prstGeom prst="rect">
              <a:avLst/>
            </a:prstGeom>
          </p:spPr>
          <p:txBody>
            <a:bodyPr lIns="50800" tIns="50800" rIns="50800" bIns="50800" rtlCol="0" anchor="ctr"/>
            <a:lstStyle/>
            <a:p>
              <a:pPr algn="ctr">
                <a:lnSpc>
                  <a:spcPts val="2660"/>
                </a:lnSpc>
              </a:pPr>
            </a:p>
          </p:txBody>
        </p:sp>
      </p:grpSp>
      <p:sp>
        <p:nvSpPr>
          <p:cNvPr id="5" name="TextBox 5"/>
          <p:cNvSpPr txBox="1"/>
          <p:nvPr/>
        </p:nvSpPr>
        <p:spPr>
          <a:xfrm>
            <a:off x="185100" y="2823976"/>
            <a:ext cx="17917800" cy="2319524"/>
          </a:xfrm>
          <a:prstGeom prst="rect">
            <a:avLst/>
          </a:prstGeom>
        </p:spPr>
        <p:txBody>
          <a:bodyPr lIns="0" tIns="0" rIns="0" bIns="0" rtlCol="0" anchor="t">
            <a:spAutoFit/>
          </a:bodyPr>
          <a:lstStyle/>
          <a:p>
            <a:pPr algn="ctr">
              <a:lnSpc>
                <a:spcPts val="8070"/>
              </a:lnSpc>
            </a:pPr>
            <a:r>
              <a:rPr lang="en-US" sz="807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GRIEVANCE </a:t>
            </a:r>
            <a:r>
              <a:rPr lang="en-US" sz="807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 Redressal ColLege  Portal</a:t>
            </a:r>
            <a:endParaRPr lang="en-US" sz="807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6" name="TextBox 6"/>
          <p:cNvSpPr txBox="1"/>
          <p:nvPr/>
        </p:nvSpPr>
        <p:spPr>
          <a:xfrm>
            <a:off x="3401766" y="6676032"/>
            <a:ext cx="11243323" cy="647304"/>
          </a:xfrm>
          <a:prstGeom prst="rect">
            <a:avLst/>
          </a:prstGeom>
        </p:spPr>
        <p:txBody>
          <a:bodyPr lIns="0" tIns="0" rIns="0" bIns="0" rtlCol="0" anchor="t">
            <a:spAutoFit/>
          </a:bodyPr>
          <a:lstStyle/>
          <a:p>
            <a:pPr algn="ctr">
              <a:lnSpc>
                <a:spcPts val="5270"/>
              </a:lnSpc>
            </a:pPr>
            <a:r>
              <a:rPr lang="en-US" sz="3765" b="1">
                <a:solidFill>
                  <a:srgbClr val="000000"/>
                </a:solidFill>
                <a:latin typeface="Muli Bold" panose="00000800000000000000"/>
                <a:ea typeface="Muli Bold" panose="00000800000000000000"/>
                <a:cs typeface="Muli Bold" panose="00000800000000000000"/>
                <a:sym typeface="Muli Bold" panose="00000800000000000000"/>
              </a:rPr>
              <a:t>CREATED BY: </a:t>
            </a:r>
            <a:r>
              <a:rPr lang="en-US" sz="3765">
                <a:solidFill>
                  <a:srgbClr val="000000"/>
                </a:solidFill>
                <a:latin typeface="Muli" panose="00000500000000000000"/>
                <a:ea typeface="Muli" panose="00000500000000000000"/>
                <a:cs typeface="Muli" panose="00000500000000000000"/>
                <a:sym typeface="Muli" panose="00000500000000000000"/>
              </a:rPr>
              <a:t>MR SARGAR SACHIN SOMNATH</a:t>
            </a:r>
            <a:endParaRPr lang="en-US" sz="3765">
              <a:solidFill>
                <a:srgbClr val="000000"/>
              </a:solidFill>
              <a:latin typeface="Muli" panose="00000500000000000000"/>
              <a:ea typeface="Muli" panose="00000500000000000000"/>
              <a:cs typeface="Muli" panose="00000500000000000000"/>
              <a:sym typeface="Muli" panose="00000500000000000000"/>
            </a:endParaRPr>
          </a:p>
        </p:txBody>
      </p:sp>
      <p:sp>
        <p:nvSpPr>
          <p:cNvPr id="7" name="TextBox 7"/>
          <p:cNvSpPr txBox="1"/>
          <p:nvPr/>
        </p:nvSpPr>
        <p:spPr>
          <a:xfrm>
            <a:off x="3727201" y="7510332"/>
            <a:ext cx="10463399" cy="603697"/>
          </a:xfrm>
          <a:prstGeom prst="rect">
            <a:avLst/>
          </a:prstGeom>
        </p:spPr>
        <p:txBody>
          <a:bodyPr lIns="0" tIns="0" rIns="0" bIns="0" rtlCol="0" anchor="t">
            <a:spAutoFit/>
          </a:bodyPr>
          <a:lstStyle/>
          <a:p>
            <a:pPr algn="ctr">
              <a:lnSpc>
                <a:spcPts val="5050"/>
              </a:lnSpc>
            </a:pPr>
            <a:r>
              <a:rPr lang="en-US" sz="3605" b="1">
                <a:solidFill>
                  <a:srgbClr val="000000"/>
                </a:solidFill>
                <a:latin typeface="Muli Bold" panose="00000800000000000000"/>
                <a:ea typeface="Muli Bold" panose="00000800000000000000"/>
                <a:cs typeface="Muli Bold" panose="00000800000000000000"/>
                <a:sym typeface="Muli Bold" panose="00000800000000000000"/>
              </a:rPr>
              <a:t>UNDER THE GUIDANCE OF  : </a:t>
            </a:r>
            <a:r>
              <a:rPr lang="en-US" sz="3605">
                <a:solidFill>
                  <a:srgbClr val="000000"/>
                </a:solidFill>
                <a:latin typeface="Muli" panose="00000500000000000000"/>
                <a:ea typeface="Muli" panose="00000500000000000000"/>
                <a:cs typeface="Muli" panose="00000500000000000000"/>
                <a:sym typeface="Muli" panose="00000500000000000000"/>
              </a:rPr>
              <a:t>PROF.Akash Raut</a:t>
            </a:r>
            <a:endParaRPr lang="en-US" sz="3605">
              <a:solidFill>
                <a:srgbClr val="000000"/>
              </a:solidFill>
              <a:latin typeface="Muli" panose="00000500000000000000"/>
              <a:ea typeface="Muli" panose="00000500000000000000"/>
              <a:cs typeface="Muli" panose="00000500000000000000"/>
              <a:sym typeface="Muli" panose="0000050000000000000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97798" y="2053068"/>
            <a:ext cx="17492403" cy="7757183"/>
          </a:xfrm>
          <a:custGeom>
            <a:avLst/>
            <a:gdLst/>
            <a:ahLst/>
            <a:cxnLst/>
            <a:rect l="l" t="t" r="r" b="b"/>
            <a:pathLst>
              <a:path w="17492403" h="7757183">
                <a:moveTo>
                  <a:pt x="0" y="0"/>
                </a:moveTo>
                <a:lnTo>
                  <a:pt x="17492404" y="0"/>
                </a:lnTo>
                <a:lnTo>
                  <a:pt x="17492404" y="7757184"/>
                </a:lnTo>
                <a:lnTo>
                  <a:pt x="0" y="7757184"/>
                </a:lnTo>
                <a:lnTo>
                  <a:pt x="0" y="0"/>
                </a:lnTo>
                <a:close/>
              </a:path>
            </a:pathLst>
          </a:custGeom>
          <a:blipFill>
            <a:blip r:embed="rId1"/>
            <a:stretch>
              <a:fillRect/>
            </a:stretch>
          </a:blipFill>
        </p:spPr>
      </p:sp>
      <p:sp>
        <p:nvSpPr>
          <p:cNvPr id="3" name="TextBox 3"/>
          <p:cNvSpPr txBox="1"/>
          <p:nvPr/>
        </p:nvSpPr>
        <p:spPr>
          <a:xfrm>
            <a:off x="6809722" y="520465"/>
            <a:ext cx="3895824"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Veiw Complaint</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39204" y="1712910"/>
            <a:ext cx="16720096" cy="7545390"/>
          </a:xfrm>
          <a:custGeom>
            <a:avLst/>
            <a:gdLst/>
            <a:ahLst/>
            <a:cxnLst/>
            <a:rect l="l" t="t" r="r" b="b"/>
            <a:pathLst>
              <a:path w="16720096" h="7545390">
                <a:moveTo>
                  <a:pt x="0" y="0"/>
                </a:moveTo>
                <a:lnTo>
                  <a:pt x="16720096" y="0"/>
                </a:lnTo>
                <a:lnTo>
                  <a:pt x="16720096" y="7545390"/>
                </a:lnTo>
                <a:lnTo>
                  <a:pt x="0" y="7545390"/>
                </a:lnTo>
                <a:lnTo>
                  <a:pt x="0" y="0"/>
                </a:lnTo>
                <a:close/>
              </a:path>
            </a:pathLst>
          </a:custGeom>
          <a:blipFill>
            <a:blip r:embed="rId1"/>
            <a:stretch>
              <a:fillRect/>
            </a:stretch>
          </a:blipFill>
        </p:spPr>
      </p:sp>
      <p:sp>
        <p:nvSpPr>
          <p:cNvPr id="3" name="TextBox 3"/>
          <p:cNvSpPr txBox="1"/>
          <p:nvPr/>
        </p:nvSpPr>
        <p:spPr>
          <a:xfrm>
            <a:off x="7066905" y="520465"/>
            <a:ext cx="4154190"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Track Complaint</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028700"/>
            <a:ext cx="16124183" cy="9069853"/>
          </a:xfrm>
          <a:custGeom>
            <a:avLst/>
            <a:gdLst/>
            <a:ahLst/>
            <a:cxnLst/>
            <a:rect l="l" t="t" r="r" b="b"/>
            <a:pathLst>
              <a:path w="16124183" h="9069853">
                <a:moveTo>
                  <a:pt x="0" y="0"/>
                </a:moveTo>
                <a:lnTo>
                  <a:pt x="16124183" y="0"/>
                </a:lnTo>
                <a:lnTo>
                  <a:pt x="16124183" y="9069853"/>
                </a:lnTo>
                <a:lnTo>
                  <a:pt x="0" y="9069853"/>
                </a:lnTo>
                <a:lnTo>
                  <a:pt x="0" y="0"/>
                </a:lnTo>
                <a:close/>
              </a:path>
            </a:pathLst>
          </a:custGeom>
          <a:blipFill>
            <a:blip r:embed="rId1"/>
            <a:stretch>
              <a:fillRect/>
            </a:stretch>
          </a:blipFill>
        </p:spPr>
      </p:sp>
      <p:sp>
        <p:nvSpPr>
          <p:cNvPr id="3" name="TextBox 3"/>
          <p:cNvSpPr txBox="1"/>
          <p:nvPr/>
        </p:nvSpPr>
        <p:spPr>
          <a:xfrm>
            <a:off x="5078800" y="282559"/>
            <a:ext cx="6881564" cy="746141"/>
          </a:xfrm>
          <a:prstGeom prst="rect">
            <a:avLst/>
          </a:prstGeom>
        </p:spPr>
        <p:txBody>
          <a:bodyPr lIns="0" tIns="0" rIns="0" bIns="0" rtlCol="0" anchor="t">
            <a:spAutoFit/>
          </a:bodyPr>
          <a:lstStyle/>
          <a:p>
            <a:pPr algn="ctr">
              <a:lnSpc>
                <a:spcPts val="6035"/>
              </a:lnSpc>
              <a:spcBef>
                <a:spcPct val="0"/>
              </a:spcBef>
            </a:pPr>
            <a:r>
              <a:rPr lang="en-US" sz="4310" b="1">
                <a:solidFill>
                  <a:srgbClr val="008052"/>
                </a:solidFill>
                <a:latin typeface="Arimo Bold" panose="020B0704020202020204"/>
                <a:ea typeface="Arimo Bold" panose="020B0704020202020204"/>
                <a:cs typeface="Arimo Bold" panose="020B0704020202020204"/>
                <a:sym typeface="Arimo Bold" panose="020B0704020202020204"/>
              </a:rPr>
              <a:t>Admin Login And Register</a:t>
            </a:r>
            <a:endParaRPr lang="en-US" sz="4310" b="1">
              <a:solidFill>
                <a:srgbClr val="008052"/>
              </a:solidFill>
              <a:latin typeface="Arimo Bold" panose="020B0704020202020204"/>
              <a:ea typeface="Arimo Bold" panose="020B0704020202020204"/>
              <a:cs typeface="Arimo Bold" panose="020B0704020202020204"/>
              <a:sym typeface="Arimo Bold" panose="020B07040202020202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95003" y="390939"/>
            <a:ext cx="16897994" cy="9505122"/>
          </a:xfrm>
          <a:custGeom>
            <a:avLst/>
            <a:gdLst/>
            <a:ahLst/>
            <a:cxnLst/>
            <a:rect l="l" t="t" r="r" b="b"/>
            <a:pathLst>
              <a:path w="16897994" h="9505122">
                <a:moveTo>
                  <a:pt x="0" y="0"/>
                </a:moveTo>
                <a:lnTo>
                  <a:pt x="16897994" y="0"/>
                </a:lnTo>
                <a:lnTo>
                  <a:pt x="16897994" y="9505122"/>
                </a:lnTo>
                <a:lnTo>
                  <a:pt x="0" y="9505122"/>
                </a:lnTo>
                <a:lnTo>
                  <a:pt x="0" y="0"/>
                </a:lnTo>
                <a:close/>
              </a:path>
            </a:pathLst>
          </a:custGeom>
          <a:blipFill>
            <a:blip r:embed="rId1"/>
            <a:stretch>
              <a:fillRect/>
            </a:stretch>
          </a:blipFill>
        </p:spPr>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86689" y="1028700"/>
            <a:ext cx="15872611" cy="8928344"/>
          </a:xfrm>
          <a:custGeom>
            <a:avLst/>
            <a:gdLst/>
            <a:ahLst/>
            <a:cxnLst/>
            <a:rect l="l" t="t" r="r" b="b"/>
            <a:pathLst>
              <a:path w="15872611" h="8928344">
                <a:moveTo>
                  <a:pt x="0" y="0"/>
                </a:moveTo>
                <a:lnTo>
                  <a:pt x="15872611" y="0"/>
                </a:lnTo>
                <a:lnTo>
                  <a:pt x="15872611" y="8928344"/>
                </a:lnTo>
                <a:lnTo>
                  <a:pt x="0" y="8928344"/>
                </a:lnTo>
                <a:lnTo>
                  <a:pt x="0" y="0"/>
                </a:lnTo>
                <a:close/>
              </a:path>
            </a:pathLst>
          </a:custGeom>
          <a:blipFill>
            <a:blip r:embed="rId1"/>
            <a:stretch>
              <a:fillRect/>
            </a:stretch>
          </a:blipFill>
        </p:spPr>
      </p:sp>
      <p:sp>
        <p:nvSpPr>
          <p:cNvPr id="3" name="TextBox 3"/>
          <p:cNvSpPr txBox="1"/>
          <p:nvPr/>
        </p:nvSpPr>
        <p:spPr>
          <a:xfrm>
            <a:off x="6815782" y="520465"/>
            <a:ext cx="4656435"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View Student User</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75037" y="1028700"/>
            <a:ext cx="15784263" cy="8878648"/>
          </a:xfrm>
          <a:custGeom>
            <a:avLst/>
            <a:gdLst/>
            <a:ahLst/>
            <a:cxnLst/>
            <a:rect l="l" t="t" r="r" b="b"/>
            <a:pathLst>
              <a:path w="15784263" h="8878648">
                <a:moveTo>
                  <a:pt x="0" y="0"/>
                </a:moveTo>
                <a:lnTo>
                  <a:pt x="15784263" y="0"/>
                </a:lnTo>
                <a:lnTo>
                  <a:pt x="15784263" y="8878648"/>
                </a:lnTo>
                <a:lnTo>
                  <a:pt x="0" y="8878648"/>
                </a:lnTo>
                <a:lnTo>
                  <a:pt x="0" y="0"/>
                </a:lnTo>
                <a:close/>
              </a:path>
            </a:pathLst>
          </a:custGeom>
          <a:blipFill>
            <a:blip r:embed="rId1"/>
            <a:stretch>
              <a:fillRect/>
            </a:stretch>
          </a:blipFill>
        </p:spPr>
      </p:sp>
      <p:sp>
        <p:nvSpPr>
          <p:cNvPr id="3" name="TextBox 3"/>
          <p:cNvSpPr txBox="1"/>
          <p:nvPr/>
        </p:nvSpPr>
        <p:spPr>
          <a:xfrm>
            <a:off x="6115645" y="520465"/>
            <a:ext cx="6056709"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View Student Complaint</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12507" y="1028700"/>
            <a:ext cx="15062987" cy="8472930"/>
          </a:xfrm>
          <a:custGeom>
            <a:avLst/>
            <a:gdLst/>
            <a:ahLst/>
            <a:cxnLst/>
            <a:rect l="l" t="t" r="r" b="b"/>
            <a:pathLst>
              <a:path w="15062987" h="8472930">
                <a:moveTo>
                  <a:pt x="0" y="0"/>
                </a:moveTo>
                <a:lnTo>
                  <a:pt x="15062986" y="0"/>
                </a:lnTo>
                <a:lnTo>
                  <a:pt x="15062986" y="8472930"/>
                </a:lnTo>
                <a:lnTo>
                  <a:pt x="0" y="8472930"/>
                </a:lnTo>
                <a:lnTo>
                  <a:pt x="0" y="0"/>
                </a:lnTo>
                <a:close/>
              </a:path>
            </a:pathLst>
          </a:custGeom>
          <a:blipFill>
            <a:blip r:embed="rId1"/>
            <a:stretch>
              <a:fillRect/>
            </a:stretch>
          </a:blipFill>
        </p:spPr>
      </p:sp>
      <p:sp>
        <p:nvSpPr>
          <p:cNvPr id="3" name="TextBox 3"/>
          <p:cNvSpPr txBox="1"/>
          <p:nvPr/>
        </p:nvSpPr>
        <p:spPr>
          <a:xfrm>
            <a:off x="7704485" y="520465"/>
            <a:ext cx="2879031"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Add   Notice</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66225" y="1028700"/>
            <a:ext cx="15793075" cy="8883605"/>
          </a:xfrm>
          <a:custGeom>
            <a:avLst/>
            <a:gdLst/>
            <a:ahLst/>
            <a:cxnLst/>
            <a:rect l="l" t="t" r="r" b="b"/>
            <a:pathLst>
              <a:path w="15793075" h="8883605">
                <a:moveTo>
                  <a:pt x="0" y="0"/>
                </a:moveTo>
                <a:lnTo>
                  <a:pt x="15793075" y="0"/>
                </a:lnTo>
                <a:lnTo>
                  <a:pt x="15793075" y="8883605"/>
                </a:lnTo>
                <a:lnTo>
                  <a:pt x="0" y="8883605"/>
                </a:lnTo>
                <a:lnTo>
                  <a:pt x="0" y="0"/>
                </a:lnTo>
                <a:close/>
              </a:path>
            </a:pathLst>
          </a:custGeom>
          <a:blipFill>
            <a:blip r:embed="rId1"/>
            <a:stretch>
              <a:fillRect/>
            </a:stretch>
          </a:blipFill>
        </p:spPr>
      </p:sp>
      <p:sp>
        <p:nvSpPr>
          <p:cNvPr id="3" name="TextBox 3"/>
          <p:cNvSpPr txBox="1"/>
          <p:nvPr/>
        </p:nvSpPr>
        <p:spPr>
          <a:xfrm>
            <a:off x="7472511" y="520465"/>
            <a:ext cx="3342977"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Add DeadLine</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028700"/>
            <a:ext cx="16230600" cy="9129713"/>
          </a:xfrm>
          <a:custGeom>
            <a:avLst/>
            <a:gdLst/>
            <a:ahLst/>
            <a:cxnLst/>
            <a:rect l="l" t="t" r="r" b="b"/>
            <a:pathLst>
              <a:path w="16230600" h="9129713">
                <a:moveTo>
                  <a:pt x="0" y="0"/>
                </a:moveTo>
                <a:lnTo>
                  <a:pt x="16230600" y="0"/>
                </a:lnTo>
                <a:lnTo>
                  <a:pt x="16230600" y="9129713"/>
                </a:lnTo>
                <a:lnTo>
                  <a:pt x="0" y="9129713"/>
                </a:lnTo>
                <a:lnTo>
                  <a:pt x="0" y="0"/>
                </a:lnTo>
                <a:close/>
              </a:path>
            </a:pathLst>
          </a:custGeom>
          <a:blipFill>
            <a:blip r:embed="rId1"/>
            <a:stretch>
              <a:fillRect/>
            </a:stretch>
          </a:blipFill>
        </p:spPr>
      </p:sp>
      <p:sp>
        <p:nvSpPr>
          <p:cNvPr id="3" name="TextBox 3"/>
          <p:cNvSpPr txBox="1"/>
          <p:nvPr/>
        </p:nvSpPr>
        <p:spPr>
          <a:xfrm>
            <a:off x="7334399" y="520465"/>
            <a:ext cx="3619202"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View DeadLine</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749417"/>
            <a:ext cx="16459200" cy="9258300"/>
          </a:xfrm>
          <a:custGeom>
            <a:avLst/>
            <a:gdLst/>
            <a:ahLst/>
            <a:cxnLst/>
            <a:rect l="l" t="t" r="r" b="b"/>
            <a:pathLst>
              <a:path w="16459200" h="9258300">
                <a:moveTo>
                  <a:pt x="0" y="0"/>
                </a:moveTo>
                <a:lnTo>
                  <a:pt x="16459200" y="0"/>
                </a:lnTo>
                <a:lnTo>
                  <a:pt x="16459200" y="9258300"/>
                </a:lnTo>
                <a:lnTo>
                  <a:pt x="0" y="9258300"/>
                </a:lnTo>
                <a:lnTo>
                  <a:pt x="0" y="0"/>
                </a:lnTo>
                <a:close/>
              </a:path>
            </a:pathLst>
          </a:custGeom>
          <a:blipFill>
            <a:blip r:embed="rId1"/>
            <a:stretch>
              <a:fillRect/>
            </a:stretch>
          </a:blipFill>
        </p:spPr>
      </p:sp>
      <p:sp>
        <p:nvSpPr>
          <p:cNvPr id="3" name="TextBox 3"/>
          <p:cNvSpPr txBox="1"/>
          <p:nvPr/>
        </p:nvSpPr>
        <p:spPr>
          <a:xfrm>
            <a:off x="7642076" y="241183"/>
            <a:ext cx="3003848" cy="508235"/>
          </a:xfrm>
          <a:prstGeom prst="rect">
            <a:avLst/>
          </a:prstGeom>
        </p:spPr>
        <p:txBody>
          <a:bodyPr lIns="0" tIns="0" rIns="0" bIns="0" rtlCol="0" anchor="t">
            <a:spAutoFit/>
          </a:bodyPr>
          <a:lstStyle/>
          <a:p>
            <a:pPr algn="ctr">
              <a:lnSpc>
                <a:spcPts val="3135"/>
              </a:lnSpc>
              <a:spcBef>
                <a:spcPct val="0"/>
              </a:spcBef>
            </a:pPr>
            <a:r>
              <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rPr>
              <a:t>View Notice</a:t>
            </a:r>
            <a:endParaRPr lang="en-US" sz="3135" b="1">
              <a:solidFill>
                <a:srgbClr val="008052"/>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611441" y="981075"/>
            <a:ext cx="7122518" cy="860185"/>
          </a:xfrm>
          <a:prstGeom prst="rect">
            <a:avLst/>
          </a:prstGeom>
        </p:spPr>
        <p:txBody>
          <a:bodyPr lIns="0" tIns="0" rIns="0" bIns="0" rtlCol="0" anchor="t">
            <a:spAutoFit/>
          </a:bodyPr>
          <a:lstStyle/>
          <a:p>
            <a:pPr algn="l">
              <a:lnSpc>
                <a:spcPts val="5365"/>
              </a:lnSpc>
            </a:pPr>
            <a:r>
              <a:rPr lang="en-US" sz="536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INDEX</a:t>
            </a:r>
            <a:endParaRPr lang="en-US" sz="536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3" name="TextBox 3"/>
          <p:cNvSpPr txBox="1"/>
          <p:nvPr/>
        </p:nvSpPr>
        <p:spPr>
          <a:xfrm>
            <a:off x="2057400" y="2142480"/>
            <a:ext cx="16230600" cy="6494584"/>
          </a:xfrm>
          <a:prstGeom prst="rect">
            <a:avLst/>
          </a:prstGeom>
        </p:spPr>
        <p:txBody>
          <a:bodyPr lIns="0" tIns="0" rIns="0" bIns="0" rtlCol="0" anchor="t">
            <a:spAutoFit/>
          </a:bodyPr>
          <a:lstStyle/>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INTRODUCTION </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SCOPE OF SYSTEM OBJECTIVE</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PURPOSE OF SYSTEM</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FEASIBILITY STUDY</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FUNCTIONAL REQUIREMENTS</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NON FUNCTIONAL REQUIREMENTS</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DIAGRAMS</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USER INTERFACE</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LIMITATIONS OF PROPOSED SYSTEM</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PROPOSED ENHANCEMENTS</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PROJECT GOAL</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a:p>
            <a:pPr marL="660400" lvl="1" indent="-330200" algn="l">
              <a:lnSpc>
                <a:spcPts val="4280"/>
              </a:lnSpc>
              <a:buFont typeface="Arial" panose="020B0604020202020204"/>
              <a:buChar char="•"/>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CONCLUSION</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p:txBody>
      </p:sp>
      <p:sp>
        <p:nvSpPr>
          <p:cNvPr id="4" name="Freeform 4"/>
          <p:cNvSpPr/>
          <p:nvPr/>
        </p:nvSpPr>
        <p:spPr>
          <a:xfrm flipH="1">
            <a:off x="14200384" y="4619475"/>
            <a:ext cx="4087616" cy="5667525"/>
          </a:xfrm>
          <a:custGeom>
            <a:avLst/>
            <a:gdLst/>
            <a:ahLst/>
            <a:cxnLst/>
            <a:rect l="l" t="t" r="r" b="b"/>
            <a:pathLst>
              <a:path w="4087616" h="5667525">
                <a:moveTo>
                  <a:pt x="4087616" y="0"/>
                </a:moveTo>
                <a:lnTo>
                  <a:pt x="0" y="0"/>
                </a:lnTo>
                <a:lnTo>
                  <a:pt x="0" y="5667525"/>
                </a:lnTo>
                <a:lnTo>
                  <a:pt x="4087616" y="5667525"/>
                </a:lnTo>
                <a:lnTo>
                  <a:pt x="4087616" y="0"/>
                </a:lnTo>
                <a:close/>
              </a:path>
            </a:pathLst>
          </a:custGeom>
          <a:blipFill>
            <a:blip r:embed="rId1">
              <a:extLst>
                <a:ext uri="{96DAC541-7B7A-43D3-8B79-37D633B846F1}">
                  <asvg:svgBlip xmlns:asvg="http://schemas.microsoft.com/office/drawing/2016/SVG/main" r:embed="rId2"/>
                </a:ext>
              </a:extLst>
            </a:blip>
            <a:stretch>
              <a:fillRect/>
            </a:stretch>
          </a:blipFill>
        </p:spPr>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0">
            <a:off x="2272190" y="4021544"/>
            <a:ext cx="14257825" cy="4047971"/>
            <a:chOff x="0" y="0"/>
            <a:chExt cx="4729998" cy="1342904"/>
          </a:xfrm>
        </p:grpSpPr>
        <p:sp>
          <p:nvSpPr>
            <p:cNvPr id="3" name="Freeform 3"/>
            <p:cNvSpPr/>
            <p:nvPr/>
          </p:nvSpPr>
          <p:spPr>
            <a:xfrm>
              <a:off x="0" y="0"/>
              <a:ext cx="4729998" cy="1342904"/>
            </a:xfrm>
            <a:custGeom>
              <a:avLst/>
              <a:gdLst/>
              <a:ahLst/>
              <a:cxnLst/>
              <a:rect l="l" t="t" r="r" b="b"/>
              <a:pathLst>
                <a:path w="4729998" h="1342904">
                  <a:moveTo>
                    <a:pt x="27693" y="0"/>
                  </a:moveTo>
                  <a:lnTo>
                    <a:pt x="4702305" y="0"/>
                  </a:lnTo>
                  <a:cubicBezTo>
                    <a:pt x="4709650" y="0"/>
                    <a:pt x="4716693" y="2918"/>
                    <a:pt x="4721887" y="8111"/>
                  </a:cubicBezTo>
                  <a:cubicBezTo>
                    <a:pt x="4727080" y="13304"/>
                    <a:pt x="4729998" y="20348"/>
                    <a:pt x="4729998" y="27693"/>
                  </a:cubicBezTo>
                  <a:lnTo>
                    <a:pt x="4729998" y="1315211"/>
                  </a:lnTo>
                  <a:cubicBezTo>
                    <a:pt x="4729998" y="1322556"/>
                    <a:pt x="4727080" y="1329600"/>
                    <a:pt x="4721887" y="1334793"/>
                  </a:cubicBezTo>
                  <a:cubicBezTo>
                    <a:pt x="4716693" y="1339987"/>
                    <a:pt x="4709650" y="1342904"/>
                    <a:pt x="4702305" y="1342904"/>
                  </a:cubicBezTo>
                  <a:lnTo>
                    <a:pt x="27693" y="1342904"/>
                  </a:lnTo>
                  <a:cubicBezTo>
                    <a:pt x="20348" y="1342904"/>
                    <a:pt x="13304" y="1339987"/>
                    <a:pt x="8111" y="1334793"/>
                  </a:cubicBezTo>
                  <a:cubicBezTo>
                    <a:pt x="2918" y="1329600"/>
                    <a:pt x="0" y="1322556"/>
                    <a:pt x="0" y="1315211"/>
                  </a:cubicBezTo>
                  <a:lnTo>
                    <a:pt x="0" y="27693"/>
                  </a:lnTo>
                  <a:cubicBezTo>
                    <a:pt x="0" y="20348"/>
                    <a:pt x="2918" y="13304"/>
                    <a:pt x="8111" y="8111"/>
                  </a:cubicBezTo>
                  <a:cubicBezTo>
                    <a:pt x="13304" y="2918"/>
                    <a:pt x="20348" y="0"/>
                    <a:pt x="27693" y="0"/>
                  </a:cubicBezTo>
                  <a:close/>
                </a:path>
              </a:pathLst>
            </a:custGeom>
            <a:solidFill>
              <a:srgbClr val="D9FFEF"/>
            </a:solidFill>
          </p:spPr>
        </p:sp>
        <p:sp>
          <p:nvSpPr>
            <p:cNvPr id="4" name="TextBox 4"/>
            <p:cNvSpPr txBox="1"/>
            <p:nvPr/>
          </p:nvSpPr>
          <p:spPr>
            <a:xfrm>
              <a:off x="0" y="-47625"/>
              <a:ext cx="4729998" cy="1390529"/>
            </a:xfrm>
            <a:prstGeom prst="rect">
              <a:avLst/>
            </a:prstGeom>
          </p:spPr>
          <p:txBody>
            <a:bodyPr lIns="50800" tIns="50800" rIns="50800" bIns="50800" rtlCol="0" anchor="ctr"/>
            <a:lstStyle/>
            <a:p>
              <a:pPr algn="ctr">
                <a:lnSpc>
                  <a:spcPts val="2660"/>
                </a:lnSpc>
              </a:pPr>
            </a:p>
          </p:txBody>
        </p:sp>
      </p:grpSp>
      <p:sp>
        <p:nvSpPr>
          <p:cNvPr id="5" name="TextBox 5"/>
          <p:cNvSpPr txBox="1"/>
          <p:nvPr/>
        </p:nvSpPr>
        <p:spPr>
          <a:xfrm>
            <a:off x="2237654" y="1884826"/>
            <a:ext cx="15021646" cy="746060"/>
          </a:xfrm>
          <a:prstGeom prst="rect">
            <a:avLst/>
          </a:prstGeom>
        </p:spPr>
        <p:txBody>
          <a:bodyPr lIns="0" tIns="0" rIns="0" bIns="0" rtlCol="0" anchor="t">
            <a:spAutoFit/>
          </a:bodyPr>
          <a:lstStyle/>
          <a:p>
            <a:pPr algn="ctr">
              <a:lnSpc>
                <a:spcPts val="4620"/>
              </a:lnSpc>
            </a:pPr>
            <a:r>
              <a:rPr lang="en-US" sz="462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LIMITATIONS OF PROPOSED SYSTEM</a:t>
            </a:r>
            <a:endParaRPr lang="en-US" sz="462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6" name="TextBox 6"/>
          <p:cNvSpPr txBox="1"/>
          <p:nvPr/>
        </p:nvSpPr>
        <p:spPr>
          <a:xfrm>
            <a:off x="2516970" y="4792201"/>
            <a:ext cx="14013045" cy="2439982"/>
          </a:xfrm>
          <a:prstGeom prst="rect">
            <a:avLst/>
          </a:prstGeom>
        </p:spPr>
        <p:txBody>
          <a:bodyPr lIns="0" tIns="0" rIns="0" bIns="0" rtlCol="0" anchor="t">
            <a:spAutoFit/>
          </a:bodyPr>
          <a:lstStyle/>
          <a:p>
            <a:pPr marL="749300" lvl="1" indent="-374650" algn="just">
              <a:lnSpc>
                <a:spcPts val="4860"/>
              </a:lnSpc>
              <a:buFont typeface="Arial" panose="020B0604020202020204"/>
              <a:buChar char="•"/>
            </a:pPr>
            <a:r>
              <a:rPr lang="en-US" sz="3470" b="1">
                <a:solidFill>
                  <a:srgbClr val="003352"/>
                </a:solidFill>
                <a:latin typeface="Muli Bold" panose="00000800000000000000"/>
                <a:ea typeface="Muli Bold" panose="00000800000000000000"/>
                <a:cs typeface="Muli Bold" panose="00000800000000000000"/>
                <a:sym typeface="Muli Bold" panose="00000800000000000000"/>
              </a:rPr>
              <a:t> No support for complaint categorization by department</a:t>
            </a:r>
            <a:endParaRPr lang="en-US" sz="3470" b="1">
              <a:solidFill>
                <a:srgbClr val="003352"/>
              </a:solidFill>
              <a:latin typeface="Muli Bold" panose="00000800000000000000"/>
              <a:ea typeface="Muli Bold" panose="00000800000000000000"/>
              <a:cs typeface="Muli Bold" panose="00000800000000000000"/>
              <a:sym typeface="Muli Bold" panose="00000800000000000000"/>
            </a:endParaRPr>
          </a:p>
          <a:p>
            <a:pPr marL="749300" lvl="1" indent="-374650" algn="just">
              <a:lnSpc>
                <a:spcPts val="4860"/>
              </a:lnSpc>
              <a:buFont typeface="Arial" panose="020B0604020202020204"/>
              <a:buChar char="•"/>
            </a:pPr>
            <a:r>
              <a:rPr lang="en-US" sz="3470" b="1">
                <a:solidFill>
                  <a:srgbClr val="003352"/>
                </a:solidFill>
                <a:latin typeface="Muli Bold" panose="00000800000000000000"/>
                <a:ea typeface="Muli Bold" panose="00000800000000000000"/>
                <a:cs typeface="Muli Bold" panose="00000800000000000000"/>
                <a:sym typeface="Muli Bold" panose="00000800000000000000"/>
              </a:rPr>
              <a:t> No escalation workflow for unresolved complaints </a:t>
            </a:r>
            <a:endParaRPr lang="en-US" sz="3470" b="1">
              <a:solidFill>
                <a:srgbClr val="003352"/>
              </a:solidFill>
              <a:latin typeface="Muli Bold" panose="00000800000000000000"/>
              <a:ea typeface="Muli Bold" panose="00000800000000000000"/>
              <a:cs typeface="Muli Bold" panose="00000800000000000000"/>
              <a:sym typeface="Muli Bold" panose="00000800000000000000"/>
            </a:endParaRPr>
          </a:p>
          <a:p>
            <a:pPr marL="749300" lvl="1" indent="-374650" algn="just">
              <a:lnSpc>
                <a:spcPts val="4860"/>
              </a:lnSpc>
              <a:buFont typeface="Arial" panose="020B0604020202020204"/>
              <a:buChar char="•"/>
            </a:pPr>
            <a:r>
              <a:rPr lang="en-US" sz="3470" b="1">
                <a:solidFill>
                  <a:srgbClr val="003352"/>
                </a:solidFill>
                <a:latin typeface="Muli Bold" panose="00000800000000000000"/>
                <a:ea typeface="Muli Bold" panose="00000800000000000000"/>
                <a:cs typeface="Muli Bold" panose="00000800000000000000"/>
                <a:sym typeface="Muli Bold" panose="00000800000000000000"/>
              </a:rPr>
              <a:t> </a:t>
            </a:r>
            <a:r>
              <a:rPr lang="en-US" sz="3470" b="1">
                <a:solidFill>
                  <a:srgbClr val="003352"/>
                </a:solidFill>
                <a:latin typeface="Muli Bold" panose="00000800000000000000"/>
                <a:ea typeface="Muli Bold" panose="00000800000000000000"/>
                <a:cs typeface="Muli Bold" panose="00000800000000000000"/>
                <a:sym typeface="Muli Bold" panose="00000800000000000000"/>
              </a:rPr>
              <a:t>Limited notification system (no email/SMS) </a:t>
            </a:r>
            <a:endParaRPr lang="en-US" sz="3470" b="1">
              <a:solidFill>
                <a:srgbClr val="003352"/>
              </a:solidFill>
              <a:latin typeface="Muli Bold" panose="00000800000000000000"/>
              <a:ea typeface="Muli Bold" panose="00000800000000000000"/>
              <a:cs typeface="Muli Bold" panose="00000800000000000000"/>
              <a:sym typeface="Muli Bold" panose="00000800000000000000"/>
            </a:endParaRPr>
          </a:p>
          <a:p>
            <a:pPr marL="749300" lvl="1" indent="-374650" algn="just">
              <a:lnSpc>
                <a:spcPts val="4860"/>
              </a:lnSpc>
              <a:buFont typeface="Arial" panose="020B0604020202020204"/>
              <a:buChar char="•"/>
            </a:pPr>
            <a:r>
              <a:rPr lang="en-US" sz="3470" b="1">
                <a:solidFill>
                  <a:srgbClr val="003352"/>
                </a:solidFill>
                <a:latin typeface="Muli Bold" panose="00000800000000000000"/>
                <a:ea typeface="Muli Bold" panose="00000800000000000000"/>
                <a:cs typeface="Muli Bold" panose="00000800000000000000"/>
                <a:sym typeface="Muli Bold" panose="00000800000000000000"/>
              </a:rPr>
              <a:t> </a:t>
            </a:r>
            <a:r>
              <a:rPr lang="en-US" sz="3470" b="1">
                <a:solidFill>
                  <a:srgbClr val="003352"/>
                </a:solidFill>
                <a:latin typeface="Muli Bold" panose="00000800000000000000"/>
                <a:ea typeface="Muli Bold" panose="00000800000000000000"/>
                <a:cs typeface="Muli Bold" panose="00000800000000000000"/>
                <a:sym typeface="Muli Bold" panose="00000800000000000000"/>
              </a:rPr>
              <a:t>No user feedback system after complaint resolution</a:t>
            </a:r>
            <a:endParaRPr lang="en-US" sz="3470" b="1">
              <a:solidFill>
                <a:srgbClr val="003352"/>
              </a:solidFill>
              <a:latin typeface="Muli Bold" panose="00000800000000000000"/>
              <a:ea typeface="Muli Bold" panose="00000800000000000000"/>
              <a:cs typeface="Muli Bold" panose="00000800000000000000"/>
              <a:sym typeface="Muli Bold" panose="0000080000000000000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0">
            <a:off x="2272190" y="4021544"/>
            <a:ext cx="14257825" cy="4047971"/>
            <a:chOff x="0" y="0"/>
            <a:chExt cx="4729998" cy="1342904"/>
          </a:xfrm>
        </p:grpSpPr>
        <p:sp>
          <p:nvSpPr>
            <p:cNvPr id="3" name="Freeform 3"/>
            <p:cNvSpPr/>
            <p:nvPr/>
          </p:nvSpPr>
          <p:spPr>
            <a:xfrm>
              <a:off x="0" y="0"/>
              <a:ext cx="4729998" cy="1342904"/>
            </a:xfrm>
            <a:custGeom>
              <a:avLst/>
              <a:gdLst/>
              <a:ahLst/>
              <a:cxnLst/>
              <a:rect l="l" t="t" r="r" b="b"/>
              <a:pathLst>
                <a:path w="4729998" h="1342904">
                  <a:moveTo>
                    <a:pt x="27693" y="0"/>
                  </a:moveTo>
                  <a:lnTo>
                    <a:pt x="4702305" y="0"/>
                  </a:lnTo>
                  <a:cubicBezTo>
                    <a:pt x="4709650" y="0"/>
                    <a:pt x="4716693" y="2918"/>
                    <a:pt x="4721887" y="8111"/>
                  </a:cubicBezTo>
                  <a:cubicBezTo>
                    <a:pt x="4727080" y="13304"/>
                    <a:pt x="4729998" y="20348"/>
                    <a:pt x="4729998" y="27693"/>
                  </a:cubicBezTo>
                  <a:lnTo>
                    <a:pt x="4729998" y="1315211"/>
                  </a:lnTo>
                  <a:cubicBezTo>
                    <a:pt x="4729998" y="1322556"/>
                    <a:pt x="4727080" y="1329600"/>
                    <a:pt x="4721887" y="1334793"/>
                  </a:cubicBezTo>
                  <a:cubicBezTo>
                    <a:pt x="4716693" y="1339987"/>
                    <a:pt x="4709650" y="1342904"/>
                    <a:pt x="4702305" y="1342904"/>
                  </a:cubicBezTo>
                  <a:lnTo>
                    <a:pt x="27693" y="1342904"/>
                  </a:lnTo>
                  <a:cubicBezTo>
                    <a:pt x="20348" y="1342904"/>
                    <a:pt x="13304" y="1339987"/>
                    <a:pt x="8111" y="1334793"/>
                  </a:cubicBezTo>
                  <a:cubicBezTo>
                    <a:pt x="2918" y="1329600"/>
                    <a:pt x="0" y="1322556"/>
                    <a:pt x="0" y="1315211"/>
                  </a:cubicBezTo>
                  <a:lnTo>
                    <a:pt x="0" y="27693"/>
                  </a:lnTo>
                  <a:cubicBezTo>
                    <a:pt x="0" y="20348"/>
                    <a:pt x="2918" y="13304"/>
                    <a:pt x="8111" y="8111"/>
                  </a:cubicBezTo>
                  <a:cubicBezTo>
                    <a:pt x="13304" y="2918"/>
                    <a:pt x="20348" y="0"/>
                    <a:pt x="27693" y="0"/>
                  </a:cubicBezTo>
                  <a:close/>
                </a:path>
              </a:pathLst>
            </a:custGeom>
            <a:solidFill>
              <a:srgbClr val="D9FFEF"/>
            </a:solidFill>
          </p:spPr>
        </p:sp>
        <p:sp>
          <p:nvSpPr>
            <p:cNvPr id="4" name="TextBox 4"/>
            <p:cNvSpPr txBox="1"/>
            <p:nvPr/>
          </p:nvSpPr>
          <p:spPr>
            <a:xfrm>
              <a:off x="0" y="-47625"/>
              <a:ext cx="4729998" cy="1390529"/>
            </a:xfrm>
            <a:prstGeom prst="rect">
              <a:avLst/>
            </a:prstGeom>
          </p:spPr>
          <p:txBody>
            <a:bodyPr lIns="50800" tIns="50800" rIns="50800" bIns="50800" rtlCol="0" anchor="ctr"/>
            <a:lstStyle/>
            <a:p>
              <a:pPr algn="ctr">
                <a:lnSpc>
                  <a:spcPts val="2660"/>
                </a:lnSpc>
              </a:pPr>
            </a:p>
          </p:txBody>
        </p:sp>
      </p:grpSp>
      <p:sp>
        <p:nvSpPr>
          <p:cNvPr id="5" name="TextBox 5"/>
          <p:cNvSpPr txBox="1"/>
          <p:nvPr/>
        </p:nvSpPr>
        <p:spPr>
          <a:xfrm>
            <a:off x="1633177" y="1991513"/>
            <a:ext cx="15021646" cy="746060"/>
          </a:xfrm>
          <a:prstGeom prst="rect">
            <a:avLst/>
          </a:prstGeom>
        </p:spPr>
        <p:txBody>
          <a:bodyPr lIns="0" tIns="0" rIns="0" bIns="0" rtlCol="0" anchor="t">
            <a:spAutoFit/>
          </a:bodyPr>
          <a:lstStyle/>
          <a:p>
            <a:pPr algn="ctr">
              <a:lnSpc>
                <a:spcPts val="4620"/>
              </a:lnSpc>
            </a:pPr>
            <a:r>
              <a:rPr lang="en-US" sz="462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PROPOSED   ENHANCEMENTS</a:t>
            </a:r>
            <a:endParaRPr lang="en-US" sz="462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6" name="TextBox 6"/>
          <p:cNvSpPr txBox="1"/>
          <p:nvPr/>
        </p:nvSpPr>
        <p:spPr>
          <a:xfrm>
            <a:off x="2516970" y="4498939"/>
            <a:ext cx="14013045" cy="3026506"/>
          </a:xfrm>
          <a:prstGeom prst="rect">
            <a:avLst/>
          </a:prstGeom>
        </p:spPr>
        <p:txBody>
          <a:bodyPr lIns="0" tIns="0" rIns="0" bIns="0" rtlCol="0" anchor="t">
            <a:spAutoFit/>
          </a:bodyPr>
          <a:lstStyle/>
          <a:p>
            <a:pPr algn="l">
              <a:lnSpc>
                <a:spcPts val="4860"/>
              </a:lnSpc>
            </a:pPr>
            <a:r>
              <a:rPr lang="en-US" sz="3470" b="1">
                <a:solidFill>
                  <a:srgbClr val="003352"/>
                </a:solidFill>
                <a:latin typeface="Muli Bold" panose="00000800000000000000"/>
                <a:ea typeface="Muli Bold" panose="00000800000000000000"/>
                <a:cs typeface="Muli Bold" panose="00000800000000000000"/>
                <a:sym typeface="Muli Bold" panose="00000800000000000000"/>
              </a:rPr>
              <a:t>   • Integrate email/SMS notification system </a:t>
            </a:r>
            <a:endParaRPr lang="en-US" sz="3470" b="1">
              <a:solidFill>
                <a:srgbClr val="003352"/>
              </a:solidFill>
              <a:latin typeface="Muli Bold" panose="00000800000000000000"/>
              <a:ea typeface="Muli Bold" panose="00000800000000000000"/>
              <a:cs typeface="Muli Bold" panose="00000800000000000000"/>
              <a:sym typeface="Muli Bold" panose="00000800000000000000"/>
            </a:endParaRPr>
          </a:p>
          <a:p>
            <a:pPr marL="749300" lvl="1" indent="-374650" algn="l">
              <a:lnSpc>
                <a:spcPts val="4860"/>
              </a:lnSpc>
              <a:buFont typeface="Arial" panose="020B0604020202020204"/>
              <a:buChar char="•"/>
            </a:pPr>
            <a:r>
              <a:rPr lang="en-US" sz="3470" b="1">
                <a:solidFill>
                  <a:srgbClr val="003352"/>
                </a:solidFill>
                <a:latin typeface="Muli Bold" panose="00000800000000000000"/>
                <a:ea typeface="Muli Bold" panose="00000800000000000000"/>
                <a:cs typeface="Muli Bold" panose="00000800000000000000"/>
                <a:sym typeface="Muli Bold" panose="00000800000000000000"/>
              </a:rPr>
              <a:t>Add complaint categories and departments  </a:t>
            </a:r>
            <a:endParaRPr lang="en-US" sz="3470" b="1">
              <a:solidFill>
                <a:srgbClr val="003352"/>
              </a:solidFill>
              <a:latin typeface="Muli Bold" panose="00000800000000000000"/>
              <a:ea typeface="Muli Bold" panose="00000800000000000000"/>
              <a:cs typeface="Muli Bold" panose="00000800000000000000"/>
              <a:sym typeface="Muli Bold" panose="00000800000000000000"/>
            </a:endParaRPr>
          </a:p>
          <a:p>
            <a:pPr marL="749300" lvl="1" indent="-374650" algn="l">
              <a:lnSpc>
                <a:spcPts val="4860"/>
              </a:lnSpc>
              <a:buFont typeface="Arial" panose="020B0604020202020204"/>
              <a:buChar char="•"/>
            </a:pPr>
            <a:r>
              <a:rPr lang="en-US" sz="3470" b="1">
                <a:solidFill>
                  <a:srgbClr val="003352"/>
                </a:solidFill>
                <a:latin typeface="Muli Bold" panose="00000800000000000000"/>
                <a:ea typeface="Muli Bold" panose="00000800000000000000"/>
                <a:cs typeface="Muli Bold" panose="00000800000000000000"/>
                <a:sym typeface="Muli Bold" panose="00000800000000000000"/>
              </a:rPr>
              <a:t>Implement escalation policies and response time tracking </a:t>
            </a:r>
            <a:endParaRPr lang="en-US" sz="3470" b="1">
              <a:solidFill>
                <a:srgbClr val="003352"/>
              </a:solidFill>
              <a:latin typeface="Muli Bold" panose="00000800000000000000"/>
              <a:ea typeface="Muli Bold" panose="00000800000000000000"/>
              <a:cs typeface="Muli Bold" panose="00000800000000000000"/>
              <a:sym typeface="Muli Bold" panose="00000800000000000000"/>
            </a:endParaRPr>
          </a:p>
          <a:p>
            <a:pPr algn="l">
              <a:lnSpc>
                <a:spcPts val="4860"/>
              </a:lnSpc>
            </a:pPr>
            <a:r>
              <a:rPr lang="en-US" sz="3470" b="1">
                <a:solidFill>
                  <a:srgbClr val="003352"/>
                </a:solidFill>
                <a:latin typeface="Muli Bold" panose="00000800000000000000"/>
                <a:ea typeface="Muli Bold" panose="00000800000000000000"/>
                <a:cs typeface="Muli Bold" panose="00000800000000000000"/>
                <a:sym typeface="Muli Bold" panose="00000800000000000000"/>
              </a:rPr>
              <a:t>   </a:t>
            </a:r>
            <a:r>
              <a:rPr lang="en-US" sz="3470" b="1">
                <a:solidFill>
                  <a:srgbClr val="003352"/>
                </a:solidFill>
                <a:latin typeface="Muli Bold" panose="00000800000000000000"/>
                <a:ea typeface="Muli Bold" panose="00000800000000000000"/>
                <a:cs typeface="Muli Bold" panose="00000800000000000000"/>
                <a:sym typeface="Muli Bold" panose="00000800000000000000"/>
              </a:rPr>
              <a:t>• Collect user feedback on resolved complaints </a:t>
            </a:r>
            <a:endParaRPr lang="en-US" sz="3470" b="1">
              <a:solidFill>
                <a:srgbClr val="003352"/>
              </a:solidFill>
              <a:latin typeface="Muli Bold" panose="00000800000000000000"/>
              <a:ea typeface="Muli Bold" panose="00000800000000000000"/>
              <a:cs typeface="Muli Bold" panose="00000800000000000000"/>
              <a:sym typeface="Muli Bold" panose="00000800000000000000"/>
            </a:endParaRPr>
          </a:p>
          <a:p>
            <a:pPr marL="749300" lvl="1" indent="-374650" algn="l">
              <a:lnSpc>
                <a:spcPts val="4860"/>
              </a:lnSpc>
              <a:buFont typeface="Arial" panose="020B0604020202020204"/>
              <a:buChar char="•"/>
            </a:pPr>
            <a:r>
              <a:rPr lang="en-US" sz="3470" b="1">
                <a:solidFill>
                  <a:srgbClr val="003352"/>
                </a:solidFill>
                <a:latin typeface="Muli Bold" panose="00000800000000000000"/>
                <a:ea typeface="Muli Bold" panose="00000800000000000000"/>
                <a:cs typeface="Muli Bold" panose="00000800000000000000"/>
                <a:sym typeface="Muli Bold" panose="00000800000000000000"/>
              </a:rPr>
              <a:t>Add analytics dashboard for admins</a:t>
            </a:r>
            <a:endParaRPr lang="en-US" sz="3470" b="1">
              <a:solidFill>
                <a:srgbClr val="003352"/>
              </a:solidFill>
              <a:latin typeface="Muli Bold" panose="00000800000000000000"/>
              <a:ea typeface="Muli Bold" panose="00000800000000000000"/>
              <a:cs typeface="Muli Bold" panose="00000800000000000000"/>
              <a:sym typeface="Muli Bold" panose="0000080000000000000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rot="0">
            <a:off x="3001475" y="3729599"/>
            <a:ext cx="14257825" cy="1893225"/>
            <a:chOff x="0" y="0"/>
            <a:chExt cx="4729998" cy="628073"/>
          </a:xfrm>
        </p:grpSpPr>
        <p:sp>
          <p:nvSpPr>
            <p:cNvPr id="4" name="Freeform 4"/>
            <p:cNvSpPr/>
            <p:nvPr/>
          </p:nvSpPr>
          <p:spPr>
            <a:xfrm>
              <a:off x="0" y="0"/>
              <a:ext cx="4729998" cy="628073"/>
            </a:xfrm>
            <a:custGeom>
              <a:avLst/>
              <a:gdLst/>
              <a:ahLst/>
              <a:cxnLst/>
              <a:rect l="l" t="t" r="r" b="b"/>
              <a:pathLst>
                <a:path w="4729998" h="628073">
                  <a:moveTo>
                    <a:pt x="27693" y="0"/>
                  </a:moveTo>
                  <a:lnTo>
                    <a:pt x="4702305" y="0"/>
                  </a:lnTo>
                  <a:cubicBezTo>
                    <a:pt x="4709650" y="0"/>
                    <a:pt x="4716693" y="2918"/>
                    <a:pt x="4721887" y="8111"/>
                  </a:cubicBezTo>
                  <a:cubicBezTo>
                    <a:pt x="4727080" y="13304"/>
                    <a:pt x="4729998" y="20348"/>
                    <a:pt x="4729998" y="27693"/>
                  </a:cubicBezTo>
                  <a:lnTo>
                    <a:pt x="4729998" y="600380"/>
                  </a:lnTo>
                  <a:cubicBezTo>
                    <a:pt x="4729998" y="607725"/>
                    <a:pt x="4727080" y="614768"/>
                    <a:pt x="4721887" y="619962"/>
                  </a:cubicBezTo>
                  <a:cubicBezTo>
                    <a:pt x="4716693" y="625155"/>
                    <a:pt x="4709650" y="628073"/>
                    <a:pt x="4702305" y="628073"/>
                  </a:cubicBezTo>
                  <a:lnTo>
                    <a:pt x="27693" y="628073"/>
                  </a:lnTo>
                  <a:cubicBezTo>
                    <a:pt x="20348" y="628073"/>
                    <a:pt x="13304" y="625155"/>
                    <a:pt x="8111" y="619962"/>
                  </a:cubicBezTo>
                  <a:cubicBezTo>
                    <a:pt x="2918" y="614768"/>
                    <a:pt x="0" y="607725"/>
                    <a:pt x="0" y="600380"/>
                  </a:cubicBezTo>
                  <a:lnTo>
                    <a:pt x="0" y="27693"/>
                  </a:lnTo>
                  <a:cubicBezTo>
                    <a:pt x="0" y="20348"/>
                    <a:pt x="2918" y="13304"/>
                    <a:pt x="8111" y="8111"/>
                  </a:cubicBezTo>
                  <a:cubicBezTo>
                    <a:pt x="13304" y="2918"/>
                    <a:pt x="20348" y="0"/>
                    <a:pt x="27693" y="0"/>
                  </a:cubicBezTo>
                  <a:close/>
                </a:path>
              </a:pathLst>
            </a:custGeom>
            <a:solidFill>
              <a:srgbClr val="D9FFEF"/>
            </a:solidFill>
          </p:spPr>
        </p:sp>
        <p:sp>
          <p:nvSpPr>
            <p:cNvPr id="5" name="TextBox 5"/>
            <p:cNvSpPr txBox="1"/>
            <p:nvPr/>
          </p:nvSpPr>
          <p:spPr>
            <a:xfrm>
              <a:off x="0" y="-47625"/>
              <a:ext cx="4729998" cy="675698"/>
            </a:xfrm>
            <a:prstGeom prst="rect">
              <a:avLst/>
            </a:prstGeom>
          </p:spPr>
          <p:txBody>
            <a:bodyPr lIns="50800" tIns="50800" rIns="50800" bIns="50800" rtlCol="0" anchor="ctr"/>
            <a:lstStyle/>
            <a:p>
              <a:pPr algn="ctr">
                <a:lnSpc>
                  <a:spcPts val="2660"/>
                </a:lnSpc>
              </a:pPr>
            </a:p>
          </p:txBody>
        </p:sp>
      </p:grpSp>
      <p:grpSp>
        <p:nvGrpSpPr>
          <p:cNvPr id="6" name="Group 6"/>
          <p:cNvGrpSpPr/>
          <p:nvPr/>
        </p:nvGrpSpPr>
        <p:grpSpPr>
          <a:xfrm rot="0">
            <a:off x="1957388" y="3632124"/>
            <a:ext cx="2088175" cy="208817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FFEF"/>
            </a:solidFill>
            <a:ln w="38100" cap="sq">
              <a:solidFill>
                <a:srgbClr val="E3DEFD"/>
              </a:solidFill>
              <a:prstDash val="solid"/>
              <a:miter/>
            </a:ln>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sp>
        <p:nvSpPr>
          <p:cNvPr id="9" name="TextBox 9"/>
          <p:cNvSpPr txBox="1"/>
          <p:nvPr/>
        </p:nvSpPr>
        <p:spPr>
          <a:xfrm>
            <a:off x="4469502" y="851019"/>
            <a:ext cx="10000627" cy="2151466"/>
          </a:xfrm>
          <a:prstGeom prst="rect">
            <a:avLst/>
          </a:prstGeom>
        </p:spPr>
        <p:txBody>
          <a:bodyPr lIns="0" tIns="0" rIns="0" bIns="0" rtlCol="0" anchor="t">
            <a:spAutoFit/>
          </a:bodyPr>
          <a:lstStyle/>
          <a:p>
            <a:pPr algn="ctr">
              <a:lnSpc>
                <a:spcPts val="7455"/>
              </a:lnSpc>
            </a:pPr>
            <a:r>
              <a:rPr lang="en-US" sz="745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PROJECT GOALS</a:t>
            </a:r>
            <a:endParaRPr lang="en-US" sz="745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grpSp>
        <p:nvGrpSpPr>
          <p:cNvPr id="10" name="Group 10"/>
          <p:cNvGrpSpPr/>
          <p:nvPr/>
        </p:nvGrpSpPr>
        <p:grpSpPr>
          <a:xfrm rot="0">
            <a:off x="2934367" y="6446424"/>
            <a:ext cx="14037746" cy="1893225"/>
            <a:chOff x="0" y="0"/>
            <a:chExt cx="4656987" cy="628073"/>
          </a:xfrm>
        </p:grpSpPr>
        <p:sp>
          <p:nvSpPr>
            <p:cNvPr id="11" name="Freeform 11"/>
            <p:cNvSpPr/>
            <p:nvPr/>
          </p:nvSpPr>
          <p:spPr>
            <a:xfrm>
              <a:off x="0" y="0"/>
              <a:ext cx="4656987" cy="628073"/>
            </a:xfrm>
            <a:custGeom>
              <a:avLst/>
              <a:gdLst/>
              <a:ahLst/>
              <a:cxnLst/>
              <a:rect l="l" t="t" r="r" b="b"/>
              <a:pathLst>
                <a:path w="4656987" h="628073">
                  <a:moveTo>
                    <a:pt x="28127" y="0"/>
                  </a:moveTo>
                  <a:lnTo>
                    <a:pt x="4628860" y="0"/>
                  </a:lnTo>
                  <a:cubicBezTo>
                    <a:pt x="4644394" y="0"/>
                    <a:pt x="4656987" y="12593"/>
                    <a:pt x="4656987" y="28127"/>
                  </a:cubicBezTo>
                  <a:lnTo>
                    <a:pt x="4656987" y="599946"/>
                  </a:lnTo>
                  <a:cubicBezTo>
                    <a:pt x="4656987" y="607406"/>
                    <a:pt x="4654024" y="614560"/>
                    <a:pt x="4648749" y="619835"/>
                  </a:cubicBezTo>
                  <a:cubicBezTo>
                    <a:pt x="4643474" y="625109"/>
                    <a:pt x="4636320" y="628073"/>
                    <a:pt x="4628860" y="628073"/>
                  </a:cubicBezTo>
                  <a:lnTo>
                    <a:pt x="28127" y="628073"/>
                  </a:lnTo>
                  <a:cubicBezTo>
                    <a:pt x="12593" y="628073"/>
                    <a:pt x="0" y="615480"/>
                    <a:pt x="0" y="599946"/>
                  </a:cubicBezTo>
                  <a:lnTo>
                    <a:pt x="0" y="28127"/>
                  </a:lnTo>
                  <a:cubicBezTo>
                    <a:pt x="0" y="20667"/>
                    <a:pt x="2963" y="13513"/>
                    <a:pt x="8238" y="8238"/>
                  </a:cubicBezTo>
                  <a:cubicBezTo>
                    <a:pt x="13513" y="2963"/>
                    <a:pt x="20667" y="0"/>
                    <a:pt x="28127" y="0"/>
                  </a:cubicBezTo>
                  <a:close/>
                </a:path>
              </a:pathLst>
            </a:custGeom>
            <a:solidFill>
              <a:srgbClr val="D9FFEF"/>
            </a:solidFill>
          </p:spPr>
        </p:sp>
        <p:sp>
          <p:nvSpPr>
            <p:cNvPr id="12" name="TextBox 12"/>
            <p:cNvSpPr txBox="1"/>
            <p:nvPr/>
          </p:nvSpPr>
          <p:spPr>
            <a:xfrm>
              <a:off x="0" y="-47625"/>
              <a:ext cx="4656987" cy="675698"/>
            </a:xfrm>
            <a:prstGeom prst="rect">
              <a:avLst/>
            </a:prstGeom>
          </p:spPr>
          <p:txBody>
            <a:bodyPr lIns="50800" tIns="50800" rIns="50800" bIns="50800" rtlCol="0" anchor="ctr"/>
            <a:lstStyle/>
            <a:p>
              <a:pPr algn="ctr">
                <a:lnSpc>
                  <a:spcPts val="2660"/>
                </a:lnSpc>
              </a:pPr>
            </a:p>
          </p:txBody>
        </p:sp>
      </p:grpSp>
      <p:grpSp>
        <p:nvGrpSpPr>
          <p:cNvPr id="13" name="Group 13"/>
          <p:cNvGrpSpPr/>
          <p:nvPr/>
        </p:nvGrpSpPr>
        <p:grpSpPr>
          <a:xfrm rot="0">
            <a:off x="1890279" y="6348949"/>
            <a:ext cx="2088175" cy="2088175"/>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9FFEF"/>
            </a:solidFill>
            <a:ln w="38100" cap="sq">
              <a:solidFill>
                <a:srgbClr val="FDDEF2"/>
              </a:solidFill>
              <a:prstDash val="solid"/>
              <a:miter/>
            </a:ln>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2660"/>
                </a:lnSpc>
              </a:pPr>
            </a:p>
          </p:txBody>
        </p:sp>
      </p:grpSp>
      <p:sp>
        <p:nvSpPr>
          <p:cNvPr id="16" name="TextBox 16"/>
          <p:cNvSpPr txBox="1"/>
          <p:nvPr/>
        </p:nvSpPr>
        <p:spPr>
          <a:xfrm>
            <a:off x="1610019" y="4109439"/>
            <a:ext cx="2648695" cy="1212094"/>
          </a:xfrm>
          <a:prstGeom prst="rect">
            <a:avLst/>
          </a:prstGeom>
        </p:spPr>
        <p:txBody>
          <a:bodyPr lIns="0" tIns="0" rIns="0" bIns="0" rtlCol="0" anchor="t">
            <a:spAutoFit/>
          </a:bodyPr>
          <a:lstStyle/>
          <a:p>
            <a:pPr algn="ctr">
              <a:lnSpc>
                <a:spcPts val="7455"/>
              </a:lnSpc>
            </a:pPr>
            <a:r>
              <a:rPr lang="en-US" sz="7455" b="1">
                <a:solidFill>
                  <a:srgbClr val="3D36A8"/>
                </a:solidFill>
                <a:latin typeface="Agrandir Wide Heavy" panose="00000A05000000000000"/>
                <a:ea typeface="Agrandir Wide Heavy" panose="00000A05000000000000"/>
                <a:cs typeface="Agrandir Wide Heavy" panose="00000A05000000000000"/>
                <a:sym typeface="Agrandir Wide Heavy" panose="00000A05000000000000"/>
              </a:rPr>
              <a:t>01</a:t>
            </a:r>
            <a:endParaRPr lang="en-US" sz="7455" b="1">
              <a:solidFill>
                <a:srgbClr val="3D36A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17" name="TextBox 17"/>
          <p:cNvSpPr txBox="1"/>
          <p:nvPr/>
        </p:nvSpPr>
        <p:spPr>
          <a:xfrm>
            <a:off x="1610019" y="6767004"/>
            <a:ext cx="2648695" cy="1212094"/>
          </a:xfrm>
          <a:prstGeom prst="rect">
            <a:avLst/>
          </a:prstGeom>
        </p:spPr>
        <p:txBody>
          <a:bodyPr lIns="0" tIns="0" rIns="0" bIns="0" rtlCol="0" anchor="t">
            <a:spAutoFit/>
          </a:bodyPr>
          <a:lstStyle/>
          <a:p>
            <a:pPr algn="ctr">
              <a:lnSpc>
                <a:spcPts val="7455"/>
              </a:lnSpc>
            </a:pPr>
            <a:r>
              <a:rPr lang="en-US" sz="7455" b="1">
                <a:solidFill>
                  <a:srgbClr val="BB5F9A"/>
                </a:solidFill>
                <a:latin typeface="Agrandir Wide Heavy" panose="00000A05000000000000"/>
                <a:ea typeface="Agrandir Wide Heavy" panose="00000A05000000000000"/>
                <a:cs typeface="Agrandir Wide Heavy" panose="00000A05000000000000"/>
                <a:sym typeface="Agrandir Wide Heavy" panose="00000A05000000000000"/>
              </a:rPr>
              <a:t>02</a:t>
            </a:r>
            <a:endParaRPr lang="en-US" sz="7455" b="1">
              <a:solidFill>
                <a:srgbClr val="BB5F9A"/>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18" name="TextBox 18"/>
          <p:cNvSpPr txBox="1"/>
          <p:nvPr/>
        </p:nvSpPr>
        <p:spPr>
          <a:xfrm>
            <a:off x="4296692" y="4277733"/>
            <a:ext cx="12675421" cy="904080"/>
          </a:xfrm>
          <a:prstGeom prst="rect">
            <a:avLst/>
          </a:prstGeom>
        </p:spPr>
        <p:txBody>
          <a:bodyPr lIns="0" tIns="0" rIns="0" bIns="0" rtlCol="0" anchor="t">
            <a:spAutoFit/>
          </a:bodyPr>
          <a:lstStyle/>
          <a:p>
            <a:pPr algn="l">
              <a:lnSpc>
                <a:spcPts val="3685"/>
              </a:lnSpc>
            </a:pPr>
            <a:r>
              <a:rPr lang="en-US" sz="2630" b="1">
                <a:solidFill>
                  <a:srgbClr val="3D36A8"/>
                </a:solidFill>
                <a:latin typeface="Muli Bold" panose="00000800000000000000"/>
                <a:ea typeface="Muli Bold" panose="00000800000000000000"/>
                <a:cs typeface="Muli Bold" panose="00000800000000000000"/>
                <a:sym typeface="Muli Bold" panose="00000800000000000000"/>
              </a:rPr>
              <a:t> Provide a simple and effective platform for students to submit and track complaints.</a:t>
            </a:r>
            <a:endParaRPr lang="en-US" sz="2630" b="1">
              <a:solidFill>
                <a:srgbClr val="3D36A8"/>
              </a:solidFill>
              <a:latin typeface="Muli Bold" panose="00000800000000000000"/>
              <a:ea typeface="Muli Bold" panose="00000800000000000000"/>
              <a:cs typeface="Muli Bold" panose="00000800000000000000"/>
              <a:sym typeface="Muli Bold" panose="00000800000000000000"/>
            </a:endParaRPr>
          </a:p>
        </p:txBody>
      </p:sp>
      <p:sp>
        <p:nvSpPr>
          <p:cNvPr id="19" name="TextBox 19"/>
          <p:cNvSpPr txBox="1"/>
          <p:nvPr/>
        </p:nvSpPr>
        <p:spPr>
          <a:xfrm>
            <a:off x="4296692" y="7153997"/>
            <a:ext cx="11962040" cy="430454"/>
          </a:xfrm>
          <a:prstGeom prst="rect">
            <a:avLst/>
          </a:prstGeom>
        </p:spPr>
        <p:txBody>
          <a:bodyPr lIns="0" tIns="0" rIns="0" bIns="0" rtlCol="0" anchor="t">
            <a:spAutoFit/>
          </a:bodyPr>
          <a:lstStyle/>
          <a:p>
            <a:pPr algn="l">
              <a:lnSpc>
                <a:spcPts val="3575"/>
              </a:lnSpc>
            </a:pPr>
            <a:r>
              <a:rPr lang="en-US" sz="2550" b="1">
                <a:solidFill>
                  <a:srgbClr val="BB5F9A"/>
                </a:solidFill>
                <a:latin typeface="Muli Bold" panose="00000800000000000000"/>
                <a:ea typeface="Muli Bold" panose="00000800000000000000"/>
                <a:cs typeface="Muli Bold" panose="00000800000000000000"/>
                <a:sym typeface="Muli Bold" panose="00000800000000000000"/>
              </a:rPr>
              <a:t>Enable admins to manage, respond to, and resolve grievances efficiently.</a:t>
            </a:r>
            <a:endParaRPr lang="en-US" sz="2550" b="1">
              <a:solidFill>
                <a:srgbClr val="BB5F9A"/>
              </a:solidFill>
              <a:latin typeface="Muli Bold" panose="00000800000000000000"/>
              <a:ea typeface="Muli Bold" panose="00000800000000000000"/>
              <a:cs typeface="Muli Bold" panose="00000800000000000000"/>
              <a:sym typeface="Muli Bold" panose="0000080000000000000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667035" y="1445191"/>
            <a:ext cx="12305552" cy="848403"/>
          </a:xfrm>
          <a:prstGeom prst="rect">
            <a:avLst/>
          </a:prstGeom>
        </p:spPr>
        <p:txBody>
          <a:bodyPr lIns="0" tIns="0" rIns="0" bIns="0" rtlCol="0" anchor="t">
            <a:spAutoFit/>
          </a:bodyPr>
          <a:lstStyle/>
          <a:p>
            <a:pPr algn="ctr">
              <a:lnSpc>
                <a:spcPts val="5275"/>
              </a:lnSpc>
            </a:pPr>
            <a:r>
              <a:rPr lang="en-US" sz="5275" b="1">
                <a:solidFill>
                  <a:srgbClr val="5BC298"/>
                </a:solidFill>
                <a:latin typeface="Agrandir Wide Bold" panose="00000805000000000000"/>
                <a:ea typeface="Agrandir Wide Bold" panose="00000805000000000000"/>
                <a:cs typeface="Agrandir Wide Bold" panose="00000805000000000000"/>
                <a:sym typeface="Agrandir Wide Bold" panose="00000805000000000000"/>
              </a:rPr>
              <a:t>CONCLUSION</a:t>
            </a:r>
            <a:endParaRPr lang="en-US" sz="5275" b="1">
              <a:solidFill>
                <a:srgbClr val="5BC298"/>
              </a:solidFill>
              <a:latin typeface="Agrandir Wide Bold" panose="00000805000000000000"/>
              <a:ea typeface="Agrandir Wide Bold" panose="00000805000000000000"/>
              <a:cs typeface="Agrandir Wide Bold" panose="00000805000000000000"/>
              <a:sym typeface="Agrandir Wide Bold" panose="00000805000000000000"/>
            </a:endParaRPr>
          </a:p>
        </p:txBody>
      </p:sp>
      <p:sp>
        <p:nvSpPr>
          <p:cNvPr id="3" name="TextBox 3"/>
          <p:cNvSpPr txBox="1"/>
          <p:nvPr/>
        </p:nvSpPr>
        <p:spPr>
          <a:xfrm>
            <a:off x="1352889" y="3052704"/>
            <a:ext cx="15906411" cy="4114917"/>
          </a:xfrm>
          <a:prstGeom prst="rect">
            <a:avLst/>
          </a:prstGeom>
        </p:spPr>
        <p:txBody>
          <a:bodyPr lIns="0" tIns="0" rIns="0" bIns="0" rtlCol="0" anchor="t">
            <a:spAutoFit/>
          </a:bodyPr>
          <a:lstStyle/>
          <a:p>
            <a:pPr algn="just">
              <a:lnSpc>
                <a:spcPts val="4720"/>
              </a:lnSpc>
            </a:pPr>
            <a:r>
              <a:rPr lang="en-US" sz="3370">
                <a:solidFill>
                  <a:srgbClr val="008052"/>
                </a:solidFill>
                <a:latin typeface="Muli" panose="00000500000000000000"/>
                <a:ea typeface="Muli" panose="00000500000000000000"/>
                <a:cs typeface="Muli" panose="00000500000000000000"/>
                <a:sym typeface="Muli" panose="00000500000000000000"/>
              </a:rPr>
              <a:t>T</a:t>
            </a:r>
            <a:r>
              <a:rPr lang="en-US" sz="3370">
                <a:solidFill>
                  <a:srgbClr val="008052"/>
                </a:solidFill>
                <a:latin typeface="Muli" panose="00000500000000000000"/>
                <a:ea typeface="Muli" panose="00000500000000000000"/>
                <a:cs typeface="Muli" panose="00000500000000000000"/>
                <a:sym typeface="Muli" panose="00000500000000000000"/>
              </a:rPr>
              <a:t>he Grievance Redressal College Portal provides a much-needed solution to the inefficiencies of the traditional paper-based system. It improves transparency, accountability, and communication between students and college authorities. By using modern web technologies and providing real-time updates, this system creates a more reliable environment for grievance management. Future updates can enhance its capabilities and expand its usage across different departments and institutions.</a:t>
            </a:r>
            <a:endParaRPr lang="en-US" sz="3370">
              <a:solidFill>
                <a:srgbClr val="008052"/>
              </a:solidFill>
              <a:latin typeface="Muli" panose="00000500000000000000"/>
              <a:ea typeface="Muli" panose="00000500000000000000"/>
              <a:cs typeface="Muli" panose="00000500000000000000"/>
              <a:sym typeface="Muli" panose="0000050000000000000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04281" y="3537772"/>
            <a:ext cx="19696562" cy="2329093"/>
          </a:xfrm>
          <a:prstGeom prst="rect">
            <a:avLst/>
          </a:prstGeom>
        </p:spPr>
        <p:txBody>
          <a:bodyPr lIns="0" tIns="0" rIns="0" bIns="0" rtlCol="0" anchor="t">
            <a:spAutoFit/>
          </a:bodyPr>
          <a:lstStyle/>
          <a:p>
            <a:pPr algn="ctr">
              <a:lnSpc>
                <a:spcPts val="14445"/>
              </a:lnSpc>
            </a:pPr>
            <a:r>
              <a:rPr lang="en-US" sz="1444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THANK YOU   !</a:t>
            </a:r>
            <a:endParaRPr lang="en-US" sz="1444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6231394"/>
            <a:ext cx="2967737" cy="4114800"/>
          </a:xfrm>
          <a:custGeom>
            <a:avLst/>
            <a:gdLst/>
            <a:ahLst/>
            <a:cxnLst/>
            <a:rect l="l" t="t" r="r" b="b"/>
            <a:pathLst>
              <a:path w="2967737" h="4114800">
                <a:moveTo>
                  <a:pt x="0" y="0"/>
                </a:moveTo>
                <a:lnTo>
                  <a:pt x="2967737" y="0"/>
                </a:lnTo>
                <a:lnTo>
                  <a:pt x="2967737" y="4114800"/>
                </a:lnTo>
                <a:lnTo>
                  <a:pt x="0" y="4114800"/>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TextBox 3"/>
          <p:cNvSpPr txBox="1"/>
          <p:nvPr/>
        </p:nvSpPr>
        <p:spPr>
          <a:xfrm>
            <a:off x="5073427" y="2563437"/>
            <a:ext cx="7122518" cy="860185"/>
          </a:xfrm>
          <a:prstGeom prst="rect">
            <a:avLst/>
          </a:prstGeom>
        </p:spPr>
        <p:txBody>
          <a:bodyPr lIns="0" tIns="0" rIns="0" bIns="0" rtlCol="0" anchor="t">
            <a:spAutoFit/>
          </a:bodyPr>
          <a:lstStyle/>
          <a:p>
            <a:pPr algn="l">
              <a:lnSpc>
                <a:spcPts val="5365"/>
              </a:lnSpc>
            </a:pPr>
            <a:r>
              <a:rPr lang="en-US" sz="536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INTRODUCTION</a:t>
            </a:r>
            <a:endParaRPr lang="en-US" sz="536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4" name="TextBox 4"/>
          <p:cNvSpPr txBox="1"/>
          <p:nvPr/>
        </p:nvSpPr>
        <p:spPr>
          <a:xfrm>
            <a:off x="1483868" y="3989955"/>
            <a:ext cx="16230600" cy="3237034"/>
          </a:xfrm>
          <a:prstGeom prst="rect">
            <a:avLst/>
          </a:prstGeom>
        </p:spPr>
        <p:txBody>
          <a:bodyPr lIns="0" tIns="0" rIns="0" bIns="0" rtlCol="0" anchor="t">
            <a:spAutoFit/>
          </a:bodyPr>
          <a:lstStyle/>
          <a:p>
            <a:pPr algn="l">
              <a:lnSpc>
                <a:spcPts val="4280"/>
              </a:lnSpc>
            </a:pPr>
            <a:r>
              <a:rPr lang="en-US" sz="3055" b="1">
                <a:solidFill>
                  <a:srgbClr val="008052"/>
                </a:solidFill>
                <a:latin typeface="Muli Bold" panose="00000800000000000000"/>
                <a:ea typeface="Muli Bold" panose="00000800000000000000"/>
                <a:cs typeface="Muli Bold" panose="00000800000000000000"/>
                <a:sym typeface="Muli Bold" panose="00000800000000000000"/>
              </a:rPr>
              <a:t>College is not just a place for education, but also for personal growth and development. H</a:t>
            </a:r>
            <a:r>
              <a:rPr lang="en-US" sz="3055" b="1">
                <a:solidFill>
                  <a:srgbClr val="008052"/>
                </a:solidFill>
                <a:latin typeface="Muli Bold" panose="00000800000000000000"/>
                <a:ea typeface="Muli Bold" panose="00000800000000000000"/>
                <a:cs typeface="Muli Bold" panose="00000800000000000000"/>
                <a:sym typeface="Muli Bold" panose="00000800000000000000"/>
              </a:rPr>
              <a:t>owever, students may face various issues related to academics, facilities, or staff behavior during their time on campus. Traditionally, reporting these problems involves writing letters or meeting faculty, which is often slow and ineffective. To address this, a digital Grievance Redressal Portal has been introduced to simplify complaint submission and ensure faster, more transparent resolutions.</a:t>
            </a:r>
            <a:endParaRPr lang="en-US" sz="3055" b="1">
              <a:solidFill>
                <a:srgbClr val="008052"/>
              </a:solidFill>
              <a:latin typeface="Muli Bold" panose="00000800000000000000"/>
              <a:ea typeface="Muli Bold" panose="00000800000000000000"/>
              <a:cs typeface="Muli Bold" panose="00000800000000000000"/>
              <a:sym typeface="Muli Bold" panose="0000080000000000000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259951" y="990600"/>
            <a:ext cx="7241611" cy="724931"/>
          </a:xfrm>
          <a:prstGeom prst="rect">
            <a:avLst/>
          </a:prstGeom>
        </p:spPr>
        <p:txBody>
          <a:bodyPr lIns="0" tIns="0" rIns="0" bIns="0" rtlCol="0" anchor="t">
            <a:spAutoFit/>
          </a:bodyPr>
          <a:lstStyle/>
          <a:p>
            <a:pPr algn="ctr">
              <a:lnSpc>
                <a:spcPts val="4540"/>
              </a:lnSpc>
            </a:pPr>
            <a:r>
              <a:rPr lang="en-US" sz="454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SCOPE OF SYSTEM </a:t>
            </a:r>
            <a:endParaRPr lang="en-US" sz="454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3" name="TextBox 3"/>
          <p:cNvSpPr txBox="1"/>
          <p:nvPr/>
        </p:nvSpPr>
        <p:spPr>
          <a:xfrm>
            <a:off x="2530983" y="2878893"/>
            <a:ext cx="14038335" cy="4472063"/>
          </a:xfrm>
          <a:prstGeom prst="rect">
            <a:avLst/>
          </a:prstGeom>
        </p:spPr>
        <p:txBody>
          <a:bodyPr lIns="0" tIns="0" rIns="0" bIns="0" rtlCol="0" anchor="t">
            <a:spAutoFit/>
          </a:bodyPr>
          <a:lstStyle/>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Allows students to register, login, submit complaints, track their complaint status, and view profile information.</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Allows administrators to manage complaints, resolve issues, publish notices, and monitor student feedback.</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Ensures secure authentication, real-time tracking, and centralized data storage.</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Can be extended to include d</a:t>
            </a:r>
            <a:r>
              <a:rPr lang="en-US" sz="3185">
                <a:solidFill>
                  <a:srgbClr val="008052"/>
                </a:solidFill>
                <a:latin typeface="Muli" panose="00000500000000000000"/>
                <a:ea typeface="Muli" panose="00000500000000000000"/>
                <a:cs typeface="Muli" panose="00000500000000000000"/>
                <a:sym typeface="Muli" panose="00000500000000000000"/>
              </a:rPr>
              <a:t>epartment and student history tracking.</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just">
              <a:lnSpc>
                <a:spcPts val="4460"/>
              </a:lnSpc>
            </a:pPr>
          </a:p>
        </p:txBody>
      </p:sp>
      <p:sp>
        <p:nvSpPr>
          <p:cNvPr id="4" name="Freeform 4"/>
          <p:cNvSpPr/>
          <p:nvPr/>
        </p:nvSpPr>
        <p:spPr>
          <a:xfrm>
            <a:off x="0" y="5545894"/>
            <a:ext cx="3419451" cy="4741106"/>
          </a:xfrm>
          <a:custGeom>
            <a:avLst/>
            <a:gdLst/>
            <a:ahLst/>
            <a:cxnLst/>
            <a:rect l="l" t="t" r="r" b="b"/>
            <a:pathLst>
              <a:path w="3419451" h="4741106">
                <a:moveTo>
                  <a:pt x="0" y="0"/>
                </a:moveTo>
                <a:lnTo>
                  <a:pt x="3419451" y="0"/>
                </a:lnTo>
                <a:lnTo>
                  <a:pt x="3419451" y="4741106"/>
                </a:lnTo>
                <a:lnTo>
                  <a:pt x="0" y="474110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67714" y="2250311"/>
            <a:ext cx="18855714" cy="564149"/>
          </a:xfrm>
          <a:prstGeom prst="rect">
            <a:avLst/>
          </a:prstGeom>
        </p:spPr>
        <p:txBody>
          <a:bodyPr lIns="0" tIns="0" rIns="0" bIns="0" rtlCol="0" anchor="t">
            <a:spAutoFit/>
          </a:bodyPr>
          <a:lstStyle/>
          <a:p>
            <a:pPr algn="ctr">
              <a:lnSpc>
                <a:spcPts val="3460"/>
              </a:lnSpc>
            </a:pPr>
            <a:r>
              <a:rPr lang="en-US" sz="346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PURPOSE    OF   SYSTEM    AND   OBJECTIVE</a:t>
            </a:r>
            <a:endParaRPr lang="en-US" sz="346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3" name="TextBox 3"/>
          <p:cNvSpPr txBox="1"/>
          <p:nvPr/>
        </p:nvSpPr>
        <p:spPr>
          <a:xfrm>
            <a:off x="1800351" y="3159881"/>
            <a:ext cx="14687298" cy="3910088"/>
          </a:xfrm>
          <a:prstGeom prst="rect">
            <a:avLst/>
          </a:prstGeom>
        </p:spPr>
        <p:txBody>
          <a:bodyPr lIns="0" tIns="0" rIns="0" bIns="0" rtlCol="0" anchor="t">
            <a:spAutoFit/>
          </a:bodyPr>
          <a:lstStyle/>
          <a:p>
            <a:pPr algn="just">
              <a:lnSpc>
                <a:spcPts val="4460"/>
              </a:lnSpc>
            </a:pPr>
            <a:r>
              <a:rPr lang="en-US" sz="3185" b="1">
                <a:solidFill>
                  <a:srgbClr val="008052"/>
                </a:solidFill>
                <a:latin typeface="Muli Bold" panose="00000800000000000000"/>
                <a:ea typeface="Muli Bold" panose="00000800000000000000"/>
                <a:cs typeface="Muli Bold" panose="00000800000000000000"/>
                <a:sym typeface="Muli Bold" panose="00000800000000000000"/>
              </a:rPr>
              <a:t>The main objective of the Grievance Redressal College Portal is to make it easy for students to submit complaints online and track their status. It helps students avoid the hassle of visiting offices and ensures their issues are heard. The portal also helps college staff view, respond to, and resolve complaints quickly. By keeping everything digital, the system increases transparency and saves time. It also allows admins to share important updates and notices directly with students.</a:t>
            </a:r>
            <a:endParaRPr lang="en-US" sz="3185" b="1">
              <a:solidFill>
                <a:srgbClr val="008052"/>
              </a:solidFill>
              <a:latin typeface="Muli Bold" panose="00000800000000000000"/>
              <a:ea typeface="Muli Bold" panose="00000800000000000000"/>
              <a:cs typeface="Muli Bold" panose="00000800000000000000"/>
              <a:sym typeface="Muli Bold" panose="0000080000000000000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368800" y="1733345"/>
            <a:ext cx="13550400" cy="936074"/>
          </a:xfrm>
          <a:prstGeom prst="rect">
            <a:avLst/>
          </a:prstGeom>
        </p:spPr>
        <p:txBody>
          <a:bodyPr lIns="0" tIns="0" rIns="0" bIns="0" rtlCol="0" anchor="t">
            <a:spAutoFit/>
          </a:bodyPr>
          <a:lstStyle/>
          <a:p>
            <a:pPr algn="ctr">
              <a:lnSpc>
                <a:spcPts val="5810"/>
              </a:lnSpc>
            </a:pPr>
            <a:r>
              <a:rPr lang="en-US" sz="581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FEASIBILITY STUDY</a:t>
            </a:r>
            <a:endParaRPr lang="en-US" sz="5810"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3" name="TextBox 3"/>
          <p:cNvSpPr txBox="1"/>
          <p:nvPr/>
        </p:nvSpPr>
        <p:spPr>
          <a:xfrm>
            <a:off x="2449645" y="3069211"/>
            <a:ext cx="15838355" cy="5596013"/>
          </a:xfrm>
          <a:prstGeom prst="rect">
            <a:avLst/>
          </a:prstGeom>
        </p:spPr>
        <p:txBody>
          <a:bodyPr lIns="0" tIns="0" rIns="0" bIns="0" rtlCol="0" anchor="t">
            <a:spAutoFit/>
          </a:bodyPr>
          <a:lstStyle/>
          <a:p>
            <a:pPr algn="just">
              <a:lnSpc>
                <a:spcPts val="4460"/>
              </a:lnSpc>
            </a:pPr>
            <a:r>
              <a:rPr lang="en-US" sz="3185">
                <a:solidFill>
                  <a:srgbClr val="008052"/>
                </a:solidFill>
                <a:latin typeface="Muli" panose="00000500000000000000"/>
                <a:ea typeface="Muli" panose="00000500000000000000"/>
                <a:cs typeface="Muli" panose="00000500000000000000"/>
                <a:sym typeface="Muli" panose="00000500000000000000"/>
              </a:rPr>
              <a:t> Technical Feasibility</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Built using the MERN stack (MongoDB, Express, React, Node).</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O</a:t>
            </a:r>
            <a:r>
              <a:rPr lang="en-US" sz="3185">
                <a:solidFill>
                  <a:srgbClr val="008052"/>
                </a:solidFill>
                <a:latin typeface="Muli" panose="00000500000000000000"/>
                <a:ea typeface="Muli" panose="00000500000000000000"/>
                <a:cs typeface="Muli" panose="00000500000000000000"/>
                <a:sym typeface="Muli" panose="00000500000000000000"/>
              </a:rPr>
              <a:t>pen-source, s</a:t>
            </a:r>
            <a:r>
              <a:rPr lang="en-US" sz="3185">
                <a:solidFill>
                  <a:srgbClr val="008052"/>
                </a:solidFill>
                <a:latin typeface="Muli" panose="00000500000000000000"/>
                <a:ea typeface="Muli" panose="00000500000000000000"/>
                <a:cs typeface="Muli" panose="00000500000000000000"/>
                <a:sym typeface="Muli" panose="00000500000000000000"/>
              </a:rPr>
              <a:t>calabl</a:t>
            </a:r>
            <a:r>
              <a:rPr lang="en-US" sz="3185">
                <a:solidFill>
                  <a:srgbClr val="008052"/>
                </a:solidFill>
                <a:latin typeface="Muli" panose="00000500000000000000"/>
                <a:ea typeface="Muli" panose="00000500000000000000"/>
                <a:cs typeface="Muli" panose="00000500000000000000"/>
                <a:sym typeface="Muli" panose="00000500000000000000"/>
              </a:rPr>
              <a:t>e, and cross-platform compatible.</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just">
              <a:lnSpc>
                <a:spcPts val="4460"/>
              </a:lnSpc>
            </a:pPr>
            <a:r>
              <a:rPr lang="en-US" sz="3185">
                <a:solidFill>
                  <a:srgbClr val="008052"/>
                </a:solidFill>
                <a:latin typeface="Muli" panose="00000500000000000000"/>
                <a:ea typeface="Muli" panose="00000500000000000000"/>
                <a:cs typeface="Muli" panose="00000500000000000000"/>
                <a:sym typeface="Muli" panose="00000500000000000000"/>
              </a:rPr>
              <a:t>👥</a:t>
            </a: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a:solidFill>
                  <a:srgbClr val="008052"/>
                </a:solidFill>
                <a:latin typeface="Muli" panose="00000500000000000000"/>
                <a:ea typeface="Muli" panose="00000500000000000000"/>
                <a:cs typeface="Muli" panose="00000500000000000000"/>
                <a:sym typeface="Muli" panose="00000500000000000000"/>
              </a:rPr>
              <a:t>Operational Feasibility</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User-friendly interface for students and admins.</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Minimal training needed due t</a:t>
            </a:r>
            <a:r>
              <a:rPr lang="en-US" sz="3185">
                <a:solidFill>
                  <a:srgbClr val="008052"/>
                </a:solidFill>
                <a:latin typeface="Muli" panose="00000500000000000000"/>
                <a:ea typeface="Muli" panose="00000500000000000000"/>
                <a:cs typeface="Muli" panose="00000500000000000000"/>
                <a:sym typeface="Muli" panose="00000500000000000000"/>
              </a:rPr>
              <a:t>o intuitive des</a:t>
            </a:r>
            <a:r>
              <a:rPr lang="en-US" sz="3185">
                <a:solidFill>
                  <a:srgbClr val="008052"/>
                </a:solidFill>
                <a:latin typeface="Muli" panose="00000500000000000000"/>
                <a:ea typeface="Muli" panose="00000500000000000000"/>
                <a:cs typeface="Muli" panose="00000500000000000000"/>
                <a:sym typeface="Muli" panose="00000500000000000000"/>
              </a:rPr>
              <a:t>i</a:t>
            </a:r>
            <a:r>
              <a:rPr lang="en-US" sz="3185">
                <a:solidFill>
                  <a:srgbClr val="008052"/>
                </a:solidFill>
                <a:latin typeface="Muli" panose="00000500000000000000"/>
                <a:ea typeface="Muli" panose="00000500000000000000"/>
                <a:cs typeface="Muli" panose="00000500000000000000"/>
                <a:sym typeface="Muli" panose="00000500000000000000"/>
              </a:rPr>
              <a:t>g</a:t>
            </a:r>
            <a:r>
              <a:rPr lang="en-US" sz="3185">
                <a:solidFill>
                  <a:srgbClr val="008052"/>
                </a:solidFill>
                <a:latin typeface="Muli" panose="00000500000000000000"/>
                <a:ea typeface="Muli" panose="00000500000000000000"/>
                <a:cs typeface="Muli" panose="00000500000000000000"/>
                <a:sym typeface="Muli" panose="00000500000000000000"/>
              </a:rPr>
              <a:t>n</a:t>
            </a:r>
            <a:r>
              <a:rPr lang="en-US" sz="3185">
                <a:solidFill>
                  <a:srgbClr val="008052"/>
                </a:solidFill>
                <a:latin typeface="Muli" panose="00000500000000000000"/>
                <a:ea typeface="Muli" panose="00000500000000000000"/>
                <a:cs typeface="Muli" panose="00000500000000000000"/>
                <a:sym typeface="Muli" panose="00000500000000000000"/>
              </a:rPr>
              <a:t>.</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just">
              <a:lnSpc>
                <a:spcPts val="4460"/>
              </a:lnSpc>
            </a:pPr>
            <a:r>
              <a:rPr lang="en-US" sz="3185">
                <a:solidFill>
                  <a:srgbClr val="008052"/>
                </a:solidFill>
                <a:latin typeface="Muli" panose="00000500000000000000"/>
                <a:ea typeface="Muli" panose="00000500000000000000"/>
                <a:cs typeface="Muli" panose="00000500000000000000"/>
                <a:sym typeface="Muli" panose="00000500000000000000"/>
              </a:rPr>
              <a:t>💰</a:t>
            </a:r>
            <a:r>
              <a:rPr lang="en-US" sz="3185">
                <a:solidFill>
                  <a:srgbClr val="008052"/>
                </a:solidFill>
                <a:latin typeface="Muli" panose="00000500000000000000"/>
                <a:ea typeface="Muli" panose="00000500000000000000"/>
                <a:cs typeface="Muli" panose="00000500000000000000"/>
                <a:sym typeface="Muli" panose="00000500000000000000"/>
              </a:rPr>
              <a:t> Econom</a:t>
            </a:r>
            <a:r>
              <a:rPr lang="en-US" sz="3185">
                <a:solidFill>
                  <a:srgbClr val="008052"/>
                </a:solidFill>
                <a:latin typeface="Muli" panose="00000500000000000000"/>
                <a:ea typeface="Muli" panose="00000500000000000000"/>
                <a:cs typeface="Muli" panose="00000500000000000000"/>
                <a:sym typeface="Muli" panose="00000500000000000000"/>
              </a:rPr>
              <a:t>i</a:t>
            </a:r>
            <a:r>
              <a:rPr lang="en-US" sz="3185">
                <a:solidFill>
                  <a:srgbClr val="008052"/>
                </a:solidFill>
                <a:latin typeface="Muli" panose="00000500000000000000"/>
                <a:ea typeface="Muli" panose="00000500000000000000"/>
                <a:cs typeface="Muli" panose="00000500000000000000"/>
                <a:sym typeface="Muli" panose="00000500000000000000"/>
              </a:rPr>
              <a:t>c</a:t>
            </a:r>
            <a:r>
              <a:rPr lang="en-US" sz="3185">
                <a:solidFill>
                  <a:srgbClr val="008052"/>
                </a:solidFill>
                <a:latin typeface="Muli" panose="00000500000000000000"/>
                <a:ea typeface="Muli" panose="00000500000000000000"/>
                <a:cs typeface="Muli" panose="00000500000000000000"/>
                <a:sym typeface="Muli" panose="00000500000000000000"/>
              </a:rPr>
              <a:t> Feasibility</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No licensing</a:t>
            </a: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a:solidFill>
                  <a:srgbClr val="008052"/>
                </a:solidFill>
                <a:latin typeface="Muli" panose="00000500000000000000"/>
                <a:ea typeface="Muli" panose="00000500000000000000"/>
                <a:cs typeface="Muli" panose="00000500000000000000"/>
                <a:sym typeface="Muli" panose="00000500000000000000"/>
              </a:rPr>
              <a:t>costs – uses free technologies.</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just">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Development with free tools like VS Code &amp; Postman.</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just">
              <a:lnSpc>
                <a:spcPts val="4460"/>
              </a:lnSpc>
            </a:pPr>
          </a:p>
        </p:txBody>
      </p:sp>
      <p:sp>
        <p:nvSpPr>
          <p:cNvPr id="4" name="Freeform 4"/>
          <p:cNvSpPr/>
          <p:nvPr/>
        </p:nvSpPr>
        <p:spPr>
          <a:xfrm>
            <a:off x="-3396080" y="-3545160"/>
            <a:ext cx="8849561" cy="8688660"/>
          </a:xfrm>
          <a:custGeom>
            <a:avLst/>
            <a:gdLst/>
            <a:ahLst/>
            <a:cxnLst/>
            <a:rect l="l" t="t" r="r" b="b"/>
            <a:pathLst>
              <a:path w="8849561" h="8688660">
                <a:moveTo>
                  <a:pt x="0" y="0"/>
                </a:moveTo>
                <a:lnTo>
                  <a:pt x="8849560" y="0"/>
                </a:lnTo>
                <a:lnTo>
                  <a:pt x="8849560" y="8688660"/>
                </a:lnTo>
                <a:lnTo>
                  <a:pt x="0" y="8688660"/>
                </a:lnTo>
                <a:lnTo>
                  <a:pt x="0" y="0"/>
                </a:lnTo>
                <a:close/>
              </a:path>
            </a:pathLst>
          </a:custGeom>
          <a:blipFill>
            <a:blip r:embed="rId1">
              <a:alphaModFix amt="26000"/>
              <a:extLst>
                <a:ext uri="{96DAC541-7B7A-43D3-8B79-37D633B846F1}">
                  <asvg:svgBlip xmlns:asvg="http://schemas.microsoft.com/office/drawing/2016/SVG/main" r:embed="rId2"/>
                </a:ext>
              </a:extLst>
            </a:blip>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51612" y="2096515"/>
            <a:ext cx="15889849" cy="840798"/>
          </a:xfrm>
          <a:prstGeom prst="rect">
            <a:avLst/>
          </a:prstGeom>
        </p:spPr>
        <p:txBody>
          <a:bodyPr lIns="0" tIns="0" rIns="0" bIns="0" rtlCol="0" anchor="t">
            <a:spAutoFit/>
          </a:bodyPr>
          <a:lstStyle/>
          <a:p>
            <a:pPr algn="ctr">
              <a:lnSpc>
                <a:spcPts val="5245"/>
              </a:lnSpc>
            </a:pPr>
            <a:r>
              <a:rPr lang="en-US" sz="524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FUNCTIONAL REQUIREMENTS </a:t>
            </a:r>
            <a:endParaRPr lang="en-US" sz="524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3" name="TextBox 3"/>
          <p:cNvSpPr txBox="1"/>
          <p:nvPr/>
        </p:nvSpPr>
        <p:spPr>
          <a:xfrm>
            <a:off x="2070133" y="3636804"/>
            <a:ext cx="15571328" cy="4472063"/>
          </a:xfrm>
          <a:prstGeom prst="rect">
            <a:avLst/>
          </a:prstGeom>
        </p:spPr>
        <p:txBody>
          <a:bodyPr lIns="0" tIns="0" rIns="0" bIns="0" rtlCol="0" anchor="t">
            <a:spAutoFit/>
          </a:bodyPr>
          <a:lstStyle/>
          <a:p>
            <a:pPr algn="l">
              <a:lnSpc>
                <a:spcPts val="4460"/>
              </a:lnSpc>
            </a:pPr>
            <a:r>
              <a:rPr lang="en-US" sz="3185" b="1">
                <a:solidFill>
                  <a:srgbClr val="008052"/>
                </a:solidFill>
                <a:latin typeface="Muli Bold" panose="00000800000000000000"/>
                <a:ea typeface="Muli Bold" panose="00000800000000000000"/>
                <a:cs typeface="Muli Bold" panose="00000800000000000000"/>
                <a:sym typeface="Muli Bold" panose="00000800000000000000"/>
              </a:rPr>
              <a:t>✓ Security:</a:t>
            </a:r>
            <a:r>
              <a:rPr lang="en-US" sz="3185">
                <a:solidFill>
                  <a:srgbClr val="008052"/>
                </a:solidFill>
                <a:latin typeface="Muli" panose="00000500000000000000"/>
                <a:ea typeface="Muli" panose="00000500000000000000"/>
                <a:cs typeface="Muli" panose="00000500000000000000"/>
                <a:sym typeface="Muli" panose="00000500000000000000"/>
              </a:rPr>
              <a:t> The portal must enforce strong authentication and role-based access control to p</a:t>
            </a:r>
            <a:r>
              <a:rPr lang="en-US" sz="3185">
                <a:solidFill>
                  <a:srgbClr val="008052"/>
                </a:solidFill>
                <a:latin typeface="Muli" panose="00000500000000000000"/>
                <a:ea typeface="Muli" panose="00000500000000000000"/>
                <a:cs typeface="Muli" panose="00000500000000000000"/>
                <a:sym typeface="Muli" panose="00000500000000000000"/>
              </a:rPr>
              <a:t>ro</a:t>
            </a:r>
            <a:r>
              <a:rPr lang="en-US" sz="3185">
                <a:solidFill>
                  <a:srgbClr val="008052"/>
                </a:solidFill>
                <a:latin typeface="Muli" panose="00000500000000000000"/>
                <a:ea typeface="Muli" panose="00000500000000000000"/>
                <a:cs typeface="Muli" panose="00000500000000000000"/>
                <a:sym typeface="Muli" panose="00000500000000000000"/>
              </a:rPr>
              <a:t>te</a:t>
            </a:r>
            <a:r>
              <a:rPr lang="en-US" sz="3185">
                <a:solidFill>
                  <a:srgbClr val="008052"/>
                </a:solidFill>
                <a:latin typeface="Muli" panose="00000500000000000000"/>
                <a:ea typeface="Muli" panose="00000500000000000000"/>
                <a:cs typeface="Muli" panose="00000500000000000000"/>
                <a:sym typeface="Muli" panose="00000500000000000000"/>
              </a:rPr>
              <a:t>ct </a:t>
            </a:r>
            <a:r>
              <a:rPr lang="en-US" sz="3185">
                <a:solidFill>
                  <a:srgbClr val="008052"/>
                </a:solidFill>
                <a:latin typeface="Muli" panose="00000500000000000000"/>
                <a:ea typeface="Muli" panose="00000500000000000000"/>
                <a:cs typeface="Muli" panose="00000500000000000000"/>
                <a:sym typeface="Muli" panose="00000500000000000000"/>
              </a:rPr>
              <a:t>user data </a:t>
            </a:r>
            <a:r>
              <a:rPr lang="en-US" sz="3185">
                <a:solidFill>
                  <a:srgbClr val="008052"/>
                </a:solidFill>
                <a:latin typeface="Muli" panose="00000500000000000000"/>
                <a:ea typeface="Muli" panose="00000500000000000000"/>
                <a:cs typeface="Muli" panose="00000500000000000000"/>
                <a:sym typeface="Muli" panose="00000500000000000000"/>
              </a:rPr>
              <a:t>an</a:t>
            </a:r>
            <a:r>
              <a:rPr lang="en-US" sz="3185">
                <a:solidFill>
                  <a:srgbClr val="008052"/>
                </a:solidFill>
                <a:latin typeface="Muli" panose="00000500000000000000"/>
                <a:ea typeface="Muli" panose="00000500000000000000"/>
                <a:cs typeface="Muli" panose="00000500000000000000"/>
                <a:sym typeface="Muli" panose="00000500000000000000"/>
              </a:rPr>
              <a:t>d pr</a:t>
            </a:r>
            <a:r>
              <a:rPr lang="en-US" sz="3185">
                <a:solidFill>
                  <a:srgbClr val="008052"/>
                </a:solidFill>
                <a:latin typeface="Muli" panose="00000500000000000000"/>
                <a:ea typeface="Muli" panose="00000500000000000000"/>
                <a:cs typeface="Muli" panose="00000500000000000000"/>
                <a:sym typeface="Muli" panose="00000500000000000000"/>
              </a:rPr>
              <a:t>e</a:t>
            </a:r>
            <a:r>
              <a:rPr lang="en-US" sz="3185">
                <a:solidFill>
                  <a:srgbClr val="008052"/>
                </a:solidFill>
                <a:latin typeface="Muli" panose="00000500000000000000"/>
                <a:ea typeface="Muli" panose="00000500000000000000"/>
                <a:cs typeface="Muli" panose="00000500000000000000"/>
                <a:sym typeface="Muli" panose="00000500000000000000"/>
              </a:rPr>
              <a:t>v</a:t>
            </a:r>
            <a:r>
              <a:rPr lang="en-US" sz="3185">
                <a:solidFill>
                  <a:srgbClr val="008052"/>
                </a:solidFill>
                <a:latin typeface="Muli" panose="00000500000000000000"/>
                <a:ea typeface="Muli" panose="00000500000000000000"/>
                <a:cs typeface="Muli" panose="00000500000000000000"/>
                <a:sym typeface="Muli" panose="00000500000000000000"/>
              </a:rPr>
              <a:t>ent</a:t>
            </a:r>
            <a:r>
              <a:rPr lang="en-US" sz="3185">
                <a:solidFill>
                  <a:srgbClr val="008052"/>
                </a:solidFill>
                <a:latin typeface="Muli" panose="00000500000000000000"/>
                <a:ea typeface="Muli" panose="00000500000000000000"/>
                <a:cs typeface="Muli" panose="00000500000000000000"/>
                <a:sym typeface="Muli" panose="00000500000000000000"/>
              </a:rPr>
              <a:t> unauthorized access.</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l">
              <a:lnSpc>
                <a:spcPts val="4460"/>
              </a:lnSpc>
            </a:pP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b="1">
                <a:solidFill>
                  <a:srgbClr val="008052"/>
                </a:solidFill>
                <a:latin typeface="Muli Bold" panose="00000800000000000000"/>
                <a:ea typeface="Muli Bold" panose="00000800000000000000"/>
                <a:cs typeface="Muli Bold" panose="00000800000000000000"/>
                <a:sym typeface="Muli Bold" panose="00000800000000000000"/>
              </a:rPr>
              <a:t>✓ Scalability:</a:t>
            </a:r>
            <a:r>
              <a:rPr lang="en-US" sz="3185">
                <a:solidFill>
                  <a:srgbClr val="008052"/>
                </a:solidFill>
                <a:latin typeface="Muli" panose="00000500000000000000"/>
                <a:ea typeface="Muli" panose="00000500000000000000"/>
                <a:cs typeface="Muli" panose="00000500000000000000"/>
                <a:sym typeface="Muli" panose="00000500000000000000"/>
              </a:rPr>
              <a:t> The architecture should support the addition of m</a:t>
            </a:r>
            <a:r>
              <a:rPr lang="en-US" sz="3185">
                <a:solidFill>
                  <a:srgbClr val="008052"/>
                </a:solidFill>
                <a:latin typeface="Muli" panose="00000500000000000000"/>
                <a:ea typeface="Muli" panose="00000500000000000000"/>
                <a:cs typeface="Muli" panose="00000500000000000000"/>
                <a:sym typeface="Muli" panose="00000500000000000000"/>
              </a:rPr>
              <a:t>o</a:t>
            </a:r>
            <a:r>
              <a:rPr lang="en-US" sz="3185">
                <a:solidFill>
                  <a:srgbClr val="008052"/>
                </a:solidFill>
                <a:latin typeface="Muli" panose="00000500000000000000"/>
                <a:ea typeface="Muli" panose="00000500000000000000"/>
                <a:cs typeface="Muli" panose="00000500000000000000"/>
                <a:sym typeface="Muli" panose="00000500000000000000"/>
              </a:rPr>
              <a:t>re</a:t>
            </a: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a:solidFill>
                  <a:srgbClr val="008052"/>
                </a:solidFill>
                <a:latin typeface="Muli" panose="00000500000000000000"/>
                <a:ea typeface="Muli" panose="00000500000000000000"/>
                <a:cs typeface="Muli" panose="00000500000000000000"/>
                <a:sym typeface="Muli" panose="00000500000000000000"/>
              </a:rPr>
              <a:t>use</a:t>
            </a:r>
            <a:r>
              <a:rPr lang="en-US" sz="3185">
                <a:solidFill>
                  <a:srgbClr val="008052"/>
                </a:solidFill>
                <a:latin typeface="Muli" panose="00000500000000000000"/>
                <a:ea typeface="Muli" panose="00000500000000000000"/>
                <a:cs typeface="Muli" panose="00000500000000000000"/>
                <a:sym typeface="Muli" panose="00000500000000000000"/>
              </a:rPr>
              <a:t>r</a:t>
            </a:r>
            <a:r>
              <a:rPr lang="en-US" sz="3185">
                <a:solidFill>
                  <a:srgbClr val="008052"/>
                </a:solidFill>
                <a:latin typeface="Muli" panose="00000500000000000000"/>
                <a:ea typeface="Muli" panose="00000500000000000000"/>
                <a:cs typeface="Muli" panose="00000500000000000000"/>
                <a:sym typeface="Muli" panose="00000500000000000000"/>
              </a:rPr>
              <a:t>s (s</a:t>
            </a:r>
            <a:r>
              <a:rPr lang="en-US" sz="3185">
                <a:solidFill>
                  <a:srgbClr val="008052"/>
                </a:solidFill>
                <a:latin typeface="Muli" panose="00000500000000000000"/>
                <a:ea typeface="Muli" panose="00000500000000000000"/>
                <a:cs typeface="Muli" panose="00000500000000000000"/>
                <a:sym typeface="Muli" panose="00000500000000000000"/>
              </a:rPr>
              <a:t>t</a:t>
            </a:r>
            <a:r>
              <a:rPr lang="en-US" sz="3185">
                <a:solidFill>
                  <a:srgbClr val="008052"/>
                </a:solidFill>
                <a:latin typeface="Muli" panose="00000500000000000000"/>
                <a:ea typeface="Muli" panose="00000500000000000000"/>
                <a:cs typeface="Muli" panose="00000500000000000000"/>
                <a:sym typeface="Muli" panose="00000500000000000000"/>
              </a:rPr>
              <a:t>udents and admins) and future features without affecting performance.</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l">
              <a:lnSpc>
                <a:spcPts val="4460"/>
              </a:lnSpc>
            </a:pP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b="1">
                <a:solidFill>
                  <a:srgbClr val="008052"/>
                </a:solidFill>
                <a:latin typeface="Muli Bold" panose="00000800000000000000"/>
                <a:ea typeface="Muli Bold" panose="00000800000000000000"/>
                <a:cs typeface="Muli Bold" panose="00000800000000000000"/>
                <a:sym typeface="Muli Bold" panose="00000800000000000000"/>
              </a:rPr>
              <a:t>✓ Performance:</a:t>
            </a:r>
            <a:r>
              <a:rPr lang="en-US" sz="3185">
                <a:solidFill>
                  <a:srgbClr val="008052"/>
                </a:solidFill>
                <a:latin typeface="Muli" panose="00000500000000000000"/>
                <a:ea typeface="Muli" panose="00000500000000000000"/>
                <a:cs typeface="Muli" panose="00000500000000000000"/>
                <a:sym typeface="Muli" panose="00000500000000000000"/>
              </a:rPr>
              <a:t> The syst</a:t>
            </a:r>
            <a:r>
              <a:rPr lang="en-US" sz="3185">
                <a:solidFill>
                  <a:srgbClr val="008052"/>
                </a:solidFill>
                <a:latin typeface="Muli" panose="00000500000000000000"/>
                <a:ea typeface="Muli" panose="00000500000000000000"/>
                <a:cs typeface="Muli" panose="00000500000000000000"/>
                <a:sym typeface="Muli" panose="00000500000000000000"/>
              </a:rPr>
              <a:t>em</a:t>
            </a:r>
            <a:r>
              <a:rPr lang="en-US" sz="3185">
                <a:solidFill>
                  <a:srgbClr val="008052"/>
                </a:solidFill>
                <a:latin typeface="Muli" panose="00000500000000000000"/>
                <a:ea typeface="Muli" panose="00000500000000000000"/>
                <a:cs typeface="Muli" panose="00000500000000000000"/>
                <a:sym typeface="Muli" panose="00000500000000000000"/>
              </a:rPr>
              <a:t> should r</a:t>
            </a:r>
            <a:r>
              <a:rPr lang="en-US" sz="3185">
                <a:solidFill>
                  <a:srgbClr val="008052"/>
                </a:solidFill>
                <a:latin typeface="Muli" panose="00000500000000000000"/>
                <a:ea typeface="Muli" panose="00000500000000000000"/>
                <a:cs typeface="Muli" panose="00000500000000000000"/>
                <a:sym typeface="Muli" panose="00000500000000000000"/>
              </a:rPr>
              <a:t>e</a:t>
            </a:r>
            <a:r>
              <a:rPr lang="en-US" sz="3185">
                <a:solidFill>
                  <a:srgbClr val="008052"/>
                </a:solidFill>
                <a:latin typeface="Muli" panose="00000500000000000000"/>
                <a:ea typeface="Muli" panose="00000500000000000000"/>
                <a:cs typeface="Muli" panose="00000500000000000000"/>
                <a:sym typeface="Muli" panose="00000500000000000000"/>
              </a:rPr>
              <a:t>spo</a:t>
            </a:r>
            <a:r>
              <a:rPr lang="en-US" sz="3185">
                <a:solidFill>
                  <a:srgbClr val="008052"/>
                </a:solidFill>
                <a:latin typeface="Muli" panose="00000500000000000000"/>
                <a:ea typeface="Muli" panose="00000500000000000000"/>
                <a:cs typeface="Muli" panose="00000500000000000000"/>
                <a:sym typeface="Muli" panose="00000500000000000000"/>
              </a:rPr>
              <a:t>n</a:t>
            </a:r>
            <a:r>
              <a:rPr lang="en-US" sz="3185">
                <a:solidFill>
                  <a:srgbClr val="008052"/>
                </a:solidFill>
                <a:latin typeface="Muli" panose="00000500000000000000"/>
                <a:ea typeface="Muli" panose="00000500000000000000"/>
                <a:cs typeface="Muli" panose="00000500000000000000"/>
                <a:sym typeface="Muli" panose="00000500000000000000"/>
              </a:rPr>
              <a:t>d</a:t>
            </a: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a:solidFill>
                  <a:srgbClr val="008052"/>
                </a:solidFill>
                <a:latin typeface="Muli" panose="00000500000000000000"/>
                <a:ea typeface="Muli" panose="00000500000000000000"/>
                <a:cs typeface="Muli" panose="00000500000000000000"/>
                <a:sym typeface="Muli" panose="00000500000000000000"/>
              </a:rPr>
              <a:t>quickly to user actions, even under moderate to high load, ensuring a </a:t>
            </a:r>
            <a:r>
              <a:rPr lang="en-US" sz="3185">
                <a:solidFill>
                  <a:srgbClr val="008052"/>
                </a:solidFill>
                <a:latin typeface="Muli" panose="00000500000000000000"/>
                <a:ea typeface="Muli" panose="00000500000000000000"/>
                <a:cs typeface="Muli" panose="00000500000000000000"/>
                <a:sym typeface="Muli" panose="00000500000000000000"/>
              </a:rPr>
              <a:t>sm</a:t>
            </a:r>
            <a:r>
              <a:rPr lang="en-US" sz="3185">
                <a:solidFill>
                  <a:srgbClr val="008052"/>
                </a:solidFill>
                <a:latin typeface="Muli" panose="00000500000000000000"/>
                <a:ea typeface="Muli" panose="00000500000000000000"/>
                <a:cs typeface="Muli" panose="00000500000000000000"/>
                <a:sym typeface="Muli" panose="00000500000000000000"/>
              </a:rPr>
              <a:t>o</a:t>
            </a:r>
            <a:r>
              <a:rPr lang="en-US" sz="3185">
                <a:solidFill>
                  <a:srgbClr val="008052"/>
                </a:solidFill>
                <a:latin typeface="Muli" panose="00000500000000000000"/>
                <a:ea typeface="Muli" panose="00000500000000000000"/>
                <a:cs typeface="Muli" panose="00000500000000000000"/>
                <a:sym typeface="Muli" panose="00000500000000000000"/>
              </a:rPr>
              <a:t>ot</a:t>
            </a:r>
            <a:r>
              <a:rPr lang="en-US" sz="3185">
                <a:solidFill>
                  <a:srgbClr val="008052"/>
                </a:solidFill>
                <a:latin typeface="Muli" panose="00000500000000000000"/>
                <a:ea typeface="Muli" panose="00000500000000000000"/>
                <a:cs typeface="Muli" panose="00000500000000000000"/>
                <a:sym typeface="Muli" panose="00000500000000000000"/>
              </a:rPr>
              <a:t>h experience.</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l">
              <a:lnSpc>
                <a:spcPts val="4460"/>
              </a:lnSpc>
            </a:pPr>
            <a:r>
              <a:rPr lang="en-US" sz="3185" b="1">
                <a:solidFill>
                  <a:srgbClr val="008052"/>
                </a:solidFill>
                <a:latin typeface="Muli Bold" panose="00000800000000000000"/>
                <a:ea typeface="Muli Bold" panose="00000800000000000000"/>
                <a:cs typeface="Muli Bold" panose="00000800000000000000"/>
                <a:sym typeface="Muli Bold" panose="00000800000000000000"/>
              </a:rPr>
              <a:t>✓ Usability: </a:t>
            </a:r>
            <a:r>
              <a:rPr lang="en-US" sz="3185">
                <a:solidFill>
                  <a:srgbClr val="008052"/>
                </a:solidFill>
                <a:latin typeface="Muli" panose="00000500000000000000"/>
                <a:ea typeface="Muli" panose="00000500000000000000"/>
                <a:cs typeface="Muli" panose="00000500000000000000"/>
                <a:sym typeface="Muli" panose="00000500000000000000"/>
              </a:rPr>
              <a:t>The user interface must b</a:t>
            </a:r>
            <a:r>
              <a:rPr lang="en-US" sz="3185">
                <a:solidFill>
                  <a:srgbClr val="008052"/>
                </a:solidFill>
                <a:latin typeface="Muli" panose="00000500000000000000"/>
                <a:ea typeface="Muli" panose="00000500000000000000"/>
                <a:cs typeface="Muli" panose="00000500000000000000"/>
                <a:sym typeface="Muli" panose="00000500000000000000"/>
              </a:rPr>
              <a:t>e</a:t>
            </a:r>
            <a:r>
              <a:rPr lang="en-US" sz="3185">
                <a:solidFill>
                  <a:srgbClr val="008052"/>
                </a:solidFill>
                <a:latin typeface="Muli" panose="00000500000000000000"/>
                <a:ea typeface="Muli" panose="00000500000000000000"/>
                <a:cs typeface="Muli" panose="00000500000000000000"/>
                <a:sym typeface="Muli" panose="00000500000000000000"/>
              </a:rPr>
              <a:t> s</a:t>
            </a:r>
            <a:r>
              <a:rPr lang="en-US" sz="3185">
                <a:solidFill>
                  <a:srgbClr val="008052"/>
                </a:solidFill>
                <a:latin typeface="Muli" panose="00000500000000000000"/>
                <a:ea typeface="Muli" panose="00000500000000000000"/>
                <a:cs typeface="Muli" panose="00000500000000000000"/>
                <a:sym typeface="Muli" panose="00000500000000000000"/>
              </a:rPr>
              <a:t>i</a:t>
            </a:r>
            <a:r>
              <a:rPr lang="en-US" sz="3185">
                <a:solidFill>
                  <a:srgbClr val="008052"/>
                </a:solidFill>
                <a:latin typeface="Muli" panose="00000500000000000000"/>
                <a:ea typeface="Muli" panose="00000500000000000000"/>
                <a:cs typeface="Muli" panose="00000500000000000000"/>
                <a:sym typeface="Muli" panose="00000500000000000000"/>
              </a:rPr>
              <a:t>mpl</a:t>
            </a:r>
            <a:r>
              <a:rPr lang="en-US" sz="3185">
                <a:solidFill>
                  <a:srgbClr val="008052"/>
                </a:solidFill>
                <a:latin typeface="Muli" panose="00000500000000000000"/>
                <a:ea typeface="Muli" panose="00000500000000000000"/>
                <a:cs typeface="Muli" panose="00000500000000000000"/>
                <a:sym typeface="Muli" panose="00000500000000000000"/>
              </a:rPr>
              <a:t>e</a:t>
            </a:r>
            <a:r>
              <a:rPr lang="en-US" sz="3185">
                <a:solidFill>
                  <a:srgbClr val="008052"/>
                </a:solidFill>
                <a:latin typeface="Muli" panose="00000500000000000000"/>
                <a:ea typeface="Muli" panose="00000500000000000000"/>
                <a:cs typeface="Muli" panose="00000500000000000000"/>
                <a:sym typeface="Muli" panose="00000500000000000000"/>
              </a:rPr>
              <a:t>, intuitive, and user-friendly, allowing users to ea</a:t>
            </a:r>
            <a:r>
              <a:rPr lang="en-US" sz="3185">
                <a:solidFill>
                  <a:srgbClr val="008052"/>
                </a:solidFill>
                <a:latin typeface="Muli" panose="00000500000000000000"/>
                <a:ea typeface="Muli" panose="00000500000000000000"/>
                <a:cs typeface="Muli" panose="00000500000000000000"/>
                <a:sym typeface="Muli" panose="00000500000000000000"/>
              </a:rPr>
              <a:t>si</a:t>
            </a:r>
            <a:r>
              <a:rPr lang="en-US" sz="3185">
                <a:solidFill>
                  <a:srgbClr val="008052"/>
                </a:solidFill>
                <a:latin typeface="Muli" panose="00000500000000000000"/>
                <a:ea typeface="Muli" panose="00000500000000000000"/>
                <a:cs typeface="Muli" panose="00000500000000000000"/>
                <a:sym typeface="Muli" panose="00000500000000000000"/>
              </a:rPr>
              <a:t>ly</a:t>
            </a:r>
            <a:r>
              <a:rPr lang="en-US" sz="3185">
                <a:solidFill>
                  <a:srgbClr val="008052"/>
                </a:solidFill>
                <a:latin typeface="Muli" panose="00000500000000000000"/>
                <a:ea typeface="Muli" panose="00000500000000000000"/>
                <a:cs typeface="Muli" panose="00000500000000000000"/>
                <a:sym typeface="Muli" panose="00000500000000000000"/>
              </a:rPr>
              <a:t> n</a:t>
            </a:r>
            <a:r>
              <a:rPr lang="en-US" sz="3185">
                <a:solidFill>
                  <a:srgbClr val="008052"/>
                </a:solidFill>
                <a:latin typeface="Muli" panose="00000500000000000000"/>
                <a:ea typeface="Muli" panose="00000500000000000000"/>
                <a:cs typeface="Muli" panose="00000500000000000000"/>
                <a:sym typeface="Muli" panose="00000500000000000000"/>
              </a:rPr>
              <a:t>avi</a:t>
            </a:r>
            <a:r>
              <a:rPr lang="en-US" sz="3185">
                <a:solidFill>
                  <a:srgbClr val="008052"/>
                </a:solidFill>
                <a:latin typeface="Muli" panose="00000500000000000000"/>
                <a:ea typeface="Muli" panose="00000500000000000000"/>
                <a:cs typeface="Muli" panose="00000500000000000000"/>
                <a:sym typeface="Muli" panose="00000500000000000000"/>
              </a:rPr>
              <a:t>gat</a:t>
            </a:r>
            <a:r>
              <a:rPr lang="en-US" sz="3185">
                <a:solidFill>
                  <a:srgbClr val="008052"/>
                </a:solidFill>
                <a:latin typeface="Muli" panose="00000500000000000000"/>
                <a:ea typeface="Muli" panose="00000500000000000000"/>
                <a:cs typeface="Muli" panose="00000500000000000000"/>
                <a:sym typeface="Muli" panose="00000500000000000000"/>
              </a:rPr>
              <a:t>e the system with m</a:t>
            </a:r>
            <a:r>
              <a:rPr lang="en-US" sz="3185">
                <a:solidFill>
                  <a:srgbClr val="008052"/>
                </a:solidFill>
                <a:latin typeface="Muli" panose="00000500000000000000"/>
                <a:ea typeface="Muli" panose="00000500000000000000"/>
                <a:cs typeface="Muli" panose="00000500000000000000"/>
                <a:sym typeface="Muli" panose="00000500000000000000"/>
              </a:rPr>
              <a:t>in</a:t>
            </a:r>
            <a:r>
              <a:rPr lang="en-US" sz="3185">
                <a:solidFill>
                  <a:srgbClr val="008052"/>
                </a:solidFill>
                <a:latin typeface="Muli" panose="00000500000000000000"/>
                <a:ea typeface="Muli" panose="00000500000000000000"/>
                <a:cs typeface="Muli" panose="00000500000000000000"/>
                <a:sym typeface="Muli" panose="00000500000000000000"/>
              </a:rPr>
              <a:t>imal training. </a:t>
            </a:r>
            <a:endParaRPr lang="en-US" sz="3185">
              <a:solidFill>
                <a:srgbClr val="008052"/>
              </a:solidFill>
              <a:latin typeface="Muli" panose="00000500000000000000"/>
              <a:ea typeface="Muli" panose="00000500000000000000"/>
              <a:cs typeface="Muli" panose="00000500000000000000"/>
              <a:sym typeface="Muli" panose="0000050000000000000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984407"/>
            <a:ext cx="16842655" cy="860488"/>
          </a:xfrm>
          <a:prstGeom prst="rect">
            <a:avLst/>
          </a:prstGeom>
        </p:spPr>
        <p:txBody>
          <a:bodyPr lIns="0" tIns="0" rIns="0" bIns="0" rtlCol="0" anchor="t">
            <a:spAutoFit/>
          </a:bodyPr>
          <a:lstStyle/>
          <a:p>
            <a:pPr algn="ctr">
              <a:lnSpc>
                <a:spcPts val="5375"/>
              </a:lnSpc>
            </a:pPr>
            <a:r>
              <a:rPr lang="en-US" sz="537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rPr>
              <a:t>NON FUNCTIONAL REQUIREMENTS </a:t>
            </a:r>
            <a:endParaRPr lang="en-US" sz="5375" b="1">
              <a:solidFill>
                <a:srgbClr val="5BC298"/>
              </a:solidFill>
              <a:latin typeface="Agrandir Wide Heavy" panose="00000A05000000000000"/>
              <a:ea typeface="Agrandir Wide Heavy" panose="00000A05000000000000"/>
              <a:cs typeface="Agrandir Wide Heavy" panose="00000A05000000000000"/>
              <a:sym typeface="Agrandir Wide Heavy" panose="00000A05000000000000"/>
            </a:endParaRPr>
          </a:p>
        </p:txBody>
      </p:sp>
      <p:sp>
        <p:nvSpPr>
          <p:cNvPr id="3" name="TextBox 3"/>
          <p:cNvSpPr txBox="1"/>
          <p:nvPr/>
        </p:nvSpPr>
        <p:spPr>
          <a:xfrm>
            <a:off x="1954445" y="1976362"/>
            <a:ext cx="15916910" cy="7281938"/>
          </a:xfrm>
          <a:prstGeom prst="rect">
            <a:avLst/>
          </a:prstGeom>
        </p:spPr>
        <p:txBody>
          <a:bodyPr lIns="0" tIns="0" rIns="0" bIns="0" rtlCol="0" anchor="t">
            <a:spAutoFit/>
          </a:bodyPr>
          <a:lstStyle/>
          <a:p>
            <a:pPr algn="l">
              <a:lnSpc>
                <a:spcPts val="4460"/>
              </a:lnSpc>
            </a:pP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b="1">
                <a:solidFill>
                  <a:srgbClr val="008052"/>
                </a:solidFill>
                <a:latin typeface="Muli Bold" panose="00000800000000000000"/>
                <a:ea typeface="Muli Bold" panose="00000800000000000000"/>
                <a:cs typeface="Muli Bold" panose="00000800000000000000"/>
                <a:sym typeface="Muli Bold" panose="00000800000000000000"/>
              </a:rPr>
              <a:t>Reliability</a:t>
            </a:r>
            <a:endParaRPr lang="en-US" sz="3185" b="1">
              <a:solidFill>
                <a:srgbClr val="008052"/>
              </a:solidFill>
              <a:latin typeface="Muli Bold" panose="00000800000000000000"/>
              <a:ea typeface="Muli Bold" panose="00000800000000000000"/>
              <a:cs typeface="Muli Bold" panose="00000800000000000000"/>
              <a:sym typeface="Muli Bold" panose="00000800000000000000"/>
            </a:endParaRPr>
          </a:p>
          <a:p>
            <a:pPr marL="687705" lvl="1" indent="-343535" algn="l">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Syst</a:t>
            </a:r>
            <a:r>
              <a:rPr lang="en-US" sz="3185">
                <a:solidFill>
                  <a:srgbClr val="008052"/>
                </a:solidFill>
                <a:latin typeface="Muli" panose="00000500000000000000"/>
                <a:ea typeface="Muli" panose="00000500000000000000"/>
                <a:cs typeface="Muli" panose="00000500000000000000"/>
                <a:sym typeface="Muli" panose="00000500000000000000"/>
              </a:rPr>
              <a:t>e</a:t>
            </a:r>
            <a:r>
              <a:rPr lang="en-US" sz="3185">
                <a:solidFill>
                  <a:srgbClr val="008052"/>
                </a:solidFill>
                <a:latin typeface="Muli" panose="00000500000000000000"/>
                <a:ea typeface="Muli" panose="00000500000000000000"/>
                <a:cs typeface="Muli" panose="00000500000000000000"/>
                <a:sym typeface="Muli" panose="00000500000000000000"/>
              </a:rPr>
              <a:t>m must </a:t>
            </a:r>
            <a:r>
              <a:rPr lang="en-US" sz="3185">
                <a:solidFill>
                  <a:srgbClr val="008052"/>
                </a:solidFill>
                <a:latin typeface="Muli" panose="00000500000000000000"/>
                <a:ea typeface="Muli" panose="00000500000000000000"/>
                <a:cs typeface="Muli" panose="00000500000000000000"/>
                <a:sym typeface="Muli" panose="00000500000000000000"/>
              </a:rPr>
              <a:t>o</a:t>
            </a:r>
            <a:r>
              <a:rPr lang="en-US" sz="3185">
                <a:solidFill>
                  <a:srgbClr val="008052"/>
                </a:solidFill>
                <a:latin typeface="Muli" panose="00000500000000000000"/>
                <a:ea typeface="Muli" panose="00000500000000000000"/>
                <a:cs typeface="Muli" panose="00000500000000000000"/>
                <a:sym typeface="Muli" panose="00000500000000000000"/>
              </a:rPr>
              <a:t>pe</a:t>
            </a:r>
            <a:r>
              <a:rPr lang="en-US" sz="3185">
                <a:solidFill>
                  <a:srgbClr val="008052"/>
                </a:solidFill>
                <a:latin typeface="Muli" panose="00000500000000000000"/>
                <a:ea typeface="Muli" panose="00000500000000000000"/>
                <a:cs typeface="Muli" panose="00000500000000000000"/>
                <a:sym typeface="Muli" panose="00000500000000000000"/>
              </a:rPr>
              <a:t>ra</a:t>
            </a:r>
            <a:r>
              <a:rPr lang="en-US" sz="3185">
                <a:solidFill>
                  <a:srgbClr val="008052"/>
                </a:solidFill>
                <a:latin typeface="Muli" panose="00000500000000000000"/>
                <a:ea typeface="Muli" panose="00000500000000000000"/>
                <a:cs typeface="Muli" panose="00000500000000000000"/>
                <a:sym typeface="Muli" panose="00000500000000000000"/>
              </a:rPr>
              <a:t>t</a:t>
            </a:r>
            <a:r>
              <a:rPr lang="en-US" sz="3185">
                <a:solidFill>
                  <a:srgbClr val="008052"/>
                </a:solidFill>
                <a:latin typeface="Muli" panose="00000500000000000000"/>
                <a:ea typeface="Muli" panose="00000500000000000000"/>
                <a:cs typeface="Muli" panose="00000500000000000000"/>
                <a:sym typeface="Muli" panose="00000500000000000000"/>
              </a:rPr>
              <a:t>e</a:t>
            </a:r>
            <a:r>
              <a:rPr lang="en-US" sz="3185">
                <a:solidFill>
                  <a:srgbClr val="008052"/>
                </a:solidFill>
                <a:latin typeface="Muli" panose="00000500000000000000"/>
                <a:ea typeface="Muli" panose="00000500000000000000"/>
                <a:cs typeface="Muli" panose="00000500000000000000"/>
                <a:sym typeface="Muli" panose="00000500000000000000"/>
              </a:rPr>
              <a:t> consistently without failures.</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l">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En</a:t>
            </a:r>
            <a:r>
              <a:rPr lang="en-US" sz="3185">
                <a:solidFill>
                  <a:srgbClr val="008052"/>
                </a:solidFill>
                <a:latin typeface="Muli" panose="00000500000000000000"/>
                <a:ea typeface="Muli" panose="00000500000000000000"/>
                <a:cs typeface="Muli" panose="00000500000000000000"/>
                <a:sym typeface="Muli" panose="00000500000000000000"/>
              </a:rPr>
              <a:t>s</a:t>
            </a:r>
            <a:r>
              <a:rPr lang="en-US" sz="3185">
                <a:solidFill>
                  <a:srgbClr val="008052"/>
                </a:solidFill>
                <a:latin typeface="Muli" panose="00000500000000000000"/>
                <a:ea typeface="Muli" panose="00000500000000000000"/>
                <a:cs typeface="Muli" panose="00000500000000000000"/>
                <a:sym typeface="Muli" panose="00000500000000000000"/>
              </a:rPr>
              <a:t>ur</a:t>
            </a:r>
            <a:r>
              <a:rPr lang="en-US" sz="3185">
                <a:solidFill>
                  <a:srgbClr val="008052"/>
                </a:solidFill>
                <a:latin typeface="Muli" panose="00000500000000000000"/>
                <a:ea typeface="Muli" panose="00000500000000000000"/>
                <a:cs typeface="Muli" panose="00000500000000000000"/>
                <a:sym typeface="Muli" panose="00000500000000000000"/>
              </a:rPr>
              <a:t>e</a:t>
            </a:r>
            <a:r>
              <a:rPr lang="en-US" sz="3185">
                <a:solidFill>
                  <a:srgbClr val="008052"/>
                </a:solidFill>
                <a:latin typeface="Muli" panose="00000500000000000000"/>
                <a:ea typeface="Muli" panose="00000500000000000000"/>
                <a:cs typeface="Muli" panose="00000500000000000000"/>
                <a:sym typeface="Muli" panose="00000500000000000000"/>
              </a:rPr>
              <a:t>s </a:t>
            </a:r>
            <a:r>
              <a:rPr lang="en-US" sz="3185">
                <a:solidFill>
                  <a:srgbClr val="008052"/>
                </a:solidFill>
                <a:latin typeface="Muli" panose="00000500000000000000"/>
                <a:ea typeface="Muli" panose="00000500000000000000"/>
                <a:cs typeface="Muli" panose="00000500000000000000"/>
                <a:sym typeface="Muli" panose="00000500000000000000"/>
              </a:rPr>
              <a:t>co</a:t>
            </a:r>
            <a:r>
              <a:rPr lang="en-US" sz="3185">
                <a:solidFill>
                  <a:srgbClr val="008052"/>
                </a:solidFill>
                <a:latin typeface="Muli" panose="00000500000000000000"/>
                <a:ea typeface="Muli" panose="00000500000000000000"/>
                <a:cs typeface="Muli" panose="00000500000000000000"/>
                <a:sym typeface="Muli" panose="00000500000000000000"/>
              </a:rPr>
              <a:t>mplai</a:t>
            </a:r>
            <a:r>
              <a:rPr lang="en-US" sz="3185">
                <a:solidFill>
                  <a:srgbClr val="008052"/>
                </a:solidFill>
                <a:latin typeface="Muli" panose="00000500000000000000"/>
                <a:ea typeface="Muli" panose="00000500000000000000"/>
                <a:cs typeface="Muli" panose="00000500000000000000"/>
                <a:sym typeface="Muli" panose="00000500000000000000"/>
              </a:rPr>
              <a:t>n</a:t>
            </a:r>
            <a:r>
              <a:rPr lang="en-US" sz="3185">
                <a:solidFill>
                  <a:srgbClr val="008052"/>
                </a:solidFill>
                <a:latin typeface="Muli" panose="00000500000000000000"/>
                <a:ea typeface="Muli" panose="00000500000000000000"/>
                <a:cs typeface="Muli" panose="00000500000000000000"/>
                <a:sym typeface="Muli" panose="00000500000000000000"/>
              </a:rPr>
              <a:t>t </a:t>
            </a:r>
            <a:r>
              <a:rPr lang="en-US" sz="3185">
                <a:solidFill>
                  <a:srgbClr val="008052"/>
                </a:solidFill>
                <a:latin typeface="Muli" panose="00000500000000000000"/>
                <a:ea typeface="Muli" panose="00000500000000000000"/>
                <a:cs typeface="Muli" panose="00000500000000000000"/>
                <a:sym typeface="Muli" panose="00000500000000000000"/>
              </a:rPr>
              <a:t>d</a:t>
            </a:r>
            <a:r>
              <a:rPr lang="en-US" sz="3185">
                <a:solidFill>
                  <a:srgbClr val="008052"/>
                </a:solidFill>
                <a:latin typeface="Muli" panose="00000500000000000000"/>
                <a:ea typeface="Muli" panose="00000500000000000000"/>
                <a:cs typeface="Muli" panose="00000500000000000000"/>
                <a:sym typeface="Muli" panose="00000500000000000000"/>
              </a:rPr>
              <a:t>ata i</a:t>
            </a:r>
            <a:r>
              <a:rPr lang="en-US" sz="3185">
                <a:solidFill>
                  <a:srgbClr val="008052"/>
                </a:solidFill>
                <a:latin typeface="Muli" panose="00000500000000000000"/>
                <a:ea typeface="Muli" panose="00000500000000000000"/>
                <a:cs typeface="Muli" panose="00000500000000000000"/>
                <a:sym typeface="Muli" panose="00000500000000000000"/>
              </a:rPr>
              <a:t>s</a:t>
            </a:r>
            <a:r>
              <a:rPr lang="en-US" sz="3185">
                <a:solidFill>
                  <a:srgbClr val="008052"/>
                </a:solidFill>
                <a:latin typeface="Muli" panose="00000500000000000000"/>
                <a:ea typeface="Muli" panose="00000500000000000000"/>
                <a:cs typeface="Muli" panose="00000500000000000000"/>
                <a:sym typeface="Muli" panose="00000500000000000000"/>
              </a:rPr>
              <a:t> safely stored and retrievable.</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l">
              <a:lnSpc>
                <a:spcPts val="4460"/>
              </a:lnSpc>
            </a:pP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b="1">
                <a:solidFill>
                  <a:srgbClr val="008052"/>
                </a:solidFill>
                <a:latin typeface="Muli Bold" panose="00000800000000000000"/>
                <a:ea typeface="Muli Bold" panose="00000800000000000000"/>
                <a:cs typeface="Muli Bold" panose="00000800000000000000"/>
                <a:sym typeface="Muli Bold" panose="00000800000000000000"/>
              </a:rPr>
              <a:t>Maintainability</a:t>
            </a:r>
            <a:endParaRPr lang="en-US" sz="3185" b="1">
              <a:solidFill>
                <a:srgbClr val="008052"/>
              </a:solidFill>
              <a:latin typeface="Muli Bold" panose="00000800000000000000"/>
              <a:ea typeface="Muli Bold" panose="00000800000000000000"/>
              <a:cs typeface="Muli Bold" panose="00000800000000000000"/>
              <a:sym typeface="Muli Bold" panose="00000800000000000000"/>
            </a:endParaRPr>
          </a:p>
          <a:p>
            <a:pPr marL="687705" lvl="1" indent="-343535" algn="l">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Codebase should be easy to update and debug.</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l">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Su</a:t>
            </a:r>
            <a:r>
              <a:rPr lang="en-US" sz="3185">
                <a:solidFill>
                  <a:srgbClr val="008052"/>
                </a:solidFill>
                <a:latin typeface="Muli" panose="00000500000000000000"/>
                <a:ea typeface="Muli" panose="00000500000000000000"/>
                <a:cs typeface="Muli" panose="00000500000000000000"/>
                <a:sym typeface="Muli" panose="00000500000000000000"/>
              </a:rPr>
              <a:t>ppo</a:t>
            </a:r>
            <a:r>
              <a:rPr lang="en-US" sz="3185">
                <a:solidFill>
                  <a:srgbClr val="008052"/>
                </a:solidFill>
                <a:latin typeface="Muli" panose="00000500000000000000"/>
                <a:ea typeface="Muli" panose="00000500000000000000"/>
                <a:cs typeface="Muli" panose="00000500000000000000"/>
                <a:sym typeface="Muli" panose="00000500000000000000"/>
              </a:rPr>
              <a:t>rt</a:t>
            </a:r>
            <a:r>
              <a:rPr lang="en-US" sz="3185">
                <a:solidFill>
                  <a:srgbClr val="008052"/>
                </a:solidFill>
                <a:latin typeface="Muli" panose="00000500000000000000"/>
                <a:ea typeface="Muli" panose="00000500000000000000"/>
                <a:cs typeface="Muli" panose="00000500000000000000"/>
                <a:sym typeface="Muli" panose="00000500000000000000"/>
              </a:rPr>
              <a:t>s future enhancements w</a:t>
            </a:r>
            <a:r>
              <a:rPr lang="en-US" sz="3185">
                <a:solidFill>
                  <a:srgbClr val="008052"/>
                </a:solidFill>
                <a:latin typeface="Muli" panose="00000500000000000000"/>
                <a:ea typeface="Muli" panose="00000500000000000000"/>
                <a:cs typeface="Muli" panose="00000500000000000000"/>
                <a:sym typeface="Muli" panose="00000500000000000000"/>
              </a:rPr>
              <a:t>it</a:t>
            </a:r>
            <a:r>
              <a:rPr lang="en-US" sz="3185">
                <a:solidFill>
                  <a:srgbClr val="008052"/>
                </a:solidFill>
                <a:latin typeface="Muli" panose="00000500000000000000"/>
                <a:ea typeface="Muli" panose="00000500000000000000"/>
                <a:cs typeface="Muli" panose="00000500000000000000"/>
                <a:sym typeface="Muli" panose="00000500000000000000"/>
              </a:rPr>
              <a:t>h minimal effort.</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l">
              <a:lnSpc>
                <a:spcPts val="4460"/>
              </a:lnSpc>
            </a:pPr>
            <a:r>
              <a:rPr lang="en-US" sz="3185" b="1">
                <a:solidFill>
                  <a:srgbClr val="008052"/>
                </a:solidFill>
                <a:latin typeface="Muli Bold" panose="00000800000000000000"/>
                <a:ea typeface="Muli Bold" panose="00000800000000000000"/>
                <a:cs typeface="Muli Bold" panose="00000800000000000000"/>
                <a:sym typeface="Muli Bold" panose="00000800000000000000"/>
              </a:rPr>
              <a:t>Availability</a:t>
            </a:r>
            <a:endParaRPr lang="en-US" sz="3185" b="1">
              <a:solidFill>
                <a:srgbClr val="008052"/>
              </a:solidFill>
              <a:latin typeface="Muli Bold" panose="00000800000000000000"/>
              <a:ea typeface="Muli Bold" panose="00000800000000000000"/>
              <a:cs typeface="Muli Bold" panose="00000800000000000000"/>
              <a:sym typeface="Muli Bold" panose="00000800000000000000"/>
            </a:endParaRPr>
          </a:p>
          <a:p>
            <a:pPr marL="687705" lvl="1" indent="-343535" algn="l">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Portal should be accessible 24/7.</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l">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Ensures</a:t>
            </a: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a:solidFill>
                  <a:srgbClr val="008052"/>
                </a:solidFill>
                <a:latin typeface="Muli" panose="00000500000000000000"/>
                <a:ea typeface="Muli" panose="00000500000000000000"/>
                <a:cs typeface="Muli" panose="00000500000000000000"/>
                <a:sym typeface="Muli" panose="00000500000000000000"/>
              </a:rPr>
              <a:t>co</a:t>
            </a:r>
            <a:r>
              <a:rPr lang="en-US" sz="3185">
                <a:solidFill>
                  <a:srgbClr val="008052"/>
                </a:solidFill>
                <a:latin typeface="Muli" panose="00000500000000000000"/>
                <a:ea typeface="Muli" panose="00000500000000000000"/>
                <a:cs typeface="Muli" panose="00000500000000000000"/>
                <a:sym typeface="Muli" panose="00000500000000000000"/>
              </a:rPr>
              <a:t>ntin</a:t>
            </a:r>
            <a:r>
              <a:rPr lang="en-US" sz="3185">
                <a:solidFill>
                  <a:srgbClr val="008052"/>
                </a:solidFill>
                <a:latin typeface="Muli" panose="00000500000000000000"/>
                <a:ea typeface="Muli" panose="00000500000000000000"/>
                <a:cs typeface="Muli" panose="00000500000000000000"/>
                <a:sym typeface="Muli" panose="00000500000000000000"/>
              </a:rPr>
              <a:t>uous </a:t>
            </a:r>
            <a:r>
              <a:rPr lang="en-US" sz="3185">
                <a:solidFill>
                  <a:srgbClr val="008052"/>
                </a:solidFill>
                <a:latin typeface="Muli" panose="00000500000000000000"/>
                <a:ea typeface="Muli" panose="00000500000000000000"/>
                <a:cs typeface="Muli" panose="00000500000000000000"/>
                <a:sym typeface="Muli" panose="00000500000000000000"/>
              </a:rPr>
              <a:t>a</a:t>
            </a:r>
            <a:r>
              <a:rPr lang="en-US" sz="3185">
                <a:solidFill>
                  <a:srgbClr val="008052"/>
                </a:solidFill>
                <a:latin typeface="Muli" panose="00000500000000000000"/>
                <a:ea typeface="Muli" panose="00000500000000000000"/>
                <a:cs typeface="Muli" panose="00000500000000000000"/>
                <a:sym typeface="Muli" panose="00000500000000000000"/>
              </a:rPr>
              <a:t>ccess</a:t>
            </a:r>
            <a:r>
              <a:rPr lang="en-US" sz="3185">
                <a:solidFill>
                  <a:srgbClr val="008052"/>
                </a:solidFill>
                <a:latin typeface="Muli" panose="00000500000000000000"/>
                <a:ea typeface="Muli" panose="00000500000000000000"/>
                <a:cs typeface="Muli" panose="00000500000000000000"/>
                <a:sym typeface="Muli" panose="00000500000000000000"/>
              </a:rPr>
              <a:t> </a:t>
            </a:r>
            <a:r>
              <a:rPr lang="en-US" sz="3185">
                <a:solidFill>
                  <a:srgbClr val="008052"/>
                </a:solidFill>
                <a:latin typeface="Muli" panose="00000500000000000000"/>
                <a:ea typeface="Muli" panose="00000500000000000000"/>
                <a:cs typeface="Muli" panose="00000500000000000000"/>
                <a:sym typeface="Muli" panose="00000500000000000000"/>
              </a:rPr>
              <a:t>for students and admins.</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l">
              <a:lnSpc>
                <a:spcPts val="4460"/>
              </a:lnSpc>
            </a:pPr>
            <a:r>
              <a:rPr lang="en-US" sz="3185" b="1">
                <a:solidFill>
                  <a:srgbClr val="008052"/>
                </a:solidFill>
                <a:latin typeface="Muli Bold" panose="00000800000000000000"/>
                <a:ea typeface="Muli Bold" panose="00000800000000000000"/>
                <a:cs typeface="Muli Bold" panose="00000800000000000000"/>
                <a:sym typeface="Muli Bold" panose="00000800000000000000"/>
              </a:rPr>
              <a:t>Portability</a:t>
            </a:r>
            <a:endParaRPr lang="en-US" sz="3185" b="1">
              <a:solidFill>
                <a:srgbClr val="008052"/>
              </a:solidFill>
              <a:latin typeface="Muli Bold" panose="00000800000000000000"/>
              <a:ea typeface="Muli Bold" panose="00000800000000000000"/>
              <a:cs typeface="Muli Bold" panose="00000800000000000000"/>
              <a:sym typeface="Muli Bold" panose="00000800000000000000"/>
            </a:endParaRPr>
          </a:p>
          <a:p>
            <a:pPr marL="687705" lvl="1" indent="-343535" algn="l">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Runs on all modern browsers and devices.</a:t>
            </a:r>
            <a:endParaRPr lang="en-US" sz="3185">
              <a:solidFill>
                <a:srgbClr val="008052"/>
              </a:solidFill>
              <a:latin typeface="Muli" panose="00000500000000000000"/>
              <a:ea typeface="Muli" panose="00000500000000000000"/>
              <a:cs typeface="Muli" panose="00000500000000000000"/>
              <a:sym typeface="Muli" panose="00000500000000000000"/>
            </a:endParaRPr>
          </a:p>
          <a:p>
            <a:pPr marL="687705" lvl="1" indent="-343535" algn="l">
              <a:lnSpc>
                <a:spcPts val="4460"/>
              </a:lnSpc>
              <a:buFont typeface="Arial" panose="020B0604020202020204"/>
              <a:buChar char="•"/>
            </a:pPr>
            <a:r>
              <a:rPr lang="en-US" sz="3185">
                <a:solidFill>
                  <a:srgbClr val="008052"/>
                </a:solidFill>
                <a:latin typeface="Muli" panose="00000500000000000000"/>
                <a:ea typeface="Muli" panose="00000500000000000000"/>
                <a:cs typeface="Muli" panose="00000500000000000000"/>
                <a:sym typeface="Muli" panose="00000500000000000000"/>
              </a:rPr>
              <a:t>No OS dependency—platform-independent.</a:t>
            </a:r>
            <a:endParaRPr lang="en-US" sz="3185">
              <a:solidFill>
                <a:srgbClr val="008052"/>
              </a:solidFill>
              <a:latin typeface="Muli" panose="00000500000000000000"/>
              <a:ea typeface="Muli" panose="00000500000000000000"/>
              <a:cs typeface="Muli" panose="00000500000000000000"/>
              <a:sym typeface="Muli" panose="00000500000000000000"/>
            </a:endParaRPr>
          </a:p>
          <a:p>
            <a:pPr algn="l">
              <a:lnSpc>
                <a:spcPts val="4460"/>
              </a:lnSpc>
            </a:pPr>
          </a:p>
        </p:txBody>
      </p:sp>
      <p:sp>
        <p:nvSpPr>
          <p:cNvPr id="4" name="Freeform 4"/>
          <p:cNvSpPr/>
          <p:nvPr/>
        </p:nvSpPr>
        <p:spPr>
          <a:xfrm flipH="1">
            <a:off x="14266894" y="4711692"/>
            <a:ext cx="4021106" cy="5575308"/>
          </a:xfrm>
          <a:custGeom>
            <a:avLst/>
            <a:gdLst/>
            <a:ahLst/>
            <a:cxnLst/>
            <a:rect l="l" t="t" r="r" b="b"/>
            <a:pathLst>
              <a:path w="4021106" h="5575308">
                <a:moveTo>
                  <a:pt x="4021106" y="0"/>
                </a:moveTo>
                <a:lnTo>
                  <a:pt x="0" y="0"/>
                </a:lnTo>
                <a:lnTo>
                  <a:pt x="0" y="5575308"/>
                </a:lnTo>
                <a:lnTo>
                  <a:pt x="4021106" y="5575308"/>
                </a:lnTo>
                <a:lnTo>
                  <a:pt x="4021106" y="0"/>
                </a:lnTo>
                <a:close/>
              </a:path>
            </a:pathLst>
          </a:custGeom>
          <a:blipFill>
            <a:blip r:embed="rId1">
              <a:extLst>
                <a:ext uri="{96DAC541-7B7A-43D3-8B79-37D633B846F1}">
                  <asvg:svgBlip xmlns:asvg="http://schemas.microsoft.com/office/drawing/2016/SVG/main" r:embed="rId2"/>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4615</Words>
  <Application>WPS Slides</Application>
  <PresentationFormat>On-screen Show (4:3)</PresentationFormat>
  <Paragraphs>142</Paragraphs>
  <Slides>34</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34</vt:i4>
      </vt:variant>
    </vt:vector>
  </HeadingPairs>
  <TitlesOfParts>
    <vt:vector size="48" baseType="lpstr">
      <vt:lpstr>Arial</vt:lpstr>
      <vt:lpstr>SimSun</vt:lpstr>
      <vt:lpstr>Wingdings</vt:lpstr>
      <vt:lpstr>Agrandir Grand Heavy</vt:lpstr>
      <vt:lpstr>Agrandir Wide Heavy</vt:lpstr>
      <vt:lpstr>Muli Bold</vt:lpstr>
      <vt:lpstr>Muli</vt:lpstr>
      <vt:lpstr>Arial</vt:lpstr>
      <vt:lpstr>Microsoft YaHei</vt:lpstr>
      <vt:lpstr>Arial Unicode MS</vt:lpstr>
      <vt:lpstr>Calibri</vt:lpstr>
      <vt:lpstr>Agrandir Wide Bold</vt:lpstr>
      <vt:lpstr>Arimo Bold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3d Futuristic Group Project Presentation</dc:title>
  <dc:creator/>
  <cp:lastModifiedBy>Sachin Sargar</cp:lastModifiedBy>
  <cp:revision>2</cp:revision>
  <dcterms:created xsi:type="dcterms:W3CDTF">2006-08-16T00:00:00Z</dcterms:created>
  <dcterms:modified xsi:type="dcterms:W3CDTF">2025-04-12T09:56:48Z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EA8EECB6B7C545558B36EF12AD9CB661_12</vt:lpwstr>
  </property>
  <property fmtid="{D5CDD505-2E9C-101B-9397-08002B2CF9AE}" pid="3" name="KSOProductBuildVer">
    <vt:lpwstr>1033-12.2.0.20795</vt:lpwstr>
  </property>
</Properties>
</file>

<file path=docProps/thumbnail.jpeg>
</file>